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7" r:id="rId2"/>
    <p:sldId id="256" r:id="rId3"/>
    <p:sldId id="278" r:id="rId4"/>
    <p:sldId id="280" r:id="rId5"/>
    <p:sldId id="258" r:id="rId6"/>
    <p:sldId id="274" r:id="rId7"/>
    <p:sldId id="275" r:id="rId8"/>
    <p:sldId id="276" r:id="rId9"/>
    <p:sldId id="282" r:id="rId10"/>
    <p:sldId id="279" r:id="rId11"/>
    <p:sldId id="269" r:id="rId12"/>
    <p:sldId id="268" r:id="rId13"/>
  </p:sldIdLst>
  <p:sldSz cx="12192000" cy="6858000"/>
  <p:notesSz cx="6858000" cy="9144000"/>
  <p:embeddedFontLst>
    <p:embeddedFont>
      <p:font typeface="等线" panose="02010600030101010101" pitchFamily="2" charset="-122"/>
      <p:regular r:id="rId15"/>
      <p:bold r:id="rId16"/>
    </p:embeddedFont>
    <p:embeddedFont>
      <p:font typeface="等线 Light" panose="02010600030101010101" pitchFamily="2" charset="-122"/>
      <p:regular r:id="rId1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6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章 星明" initials="章" lastIdx="2" clrIdx="0">
    <p:extLst>
      <p:ext uri="{19B8F6BF-5375-455C-9EA6-DF929625EA0E}">
        <p15:presenceInfo xmlns:p15="http://schemas.microsoft.com/office/powerpoint/2012/main" userId="f3affd06921800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9" autoAdjust="0"/>
    <p:restoredTop sz="83444" autoAdjust="0"/>
  </p:normalViewPr>
  <p:slideViewPr>
    <p:cSldViewPr snapToGrid="0">
      <p:cViewPr varScale="1">
        <p:scale>
          <a:sx n="109" d="100"/>
          <a:sy n="109" d="100"/>
        </p:scale>
        <p:origin x="624" y="82"/>
      </p:cViewPr>
      <p:guideLst>
        <p:guide orient="horz" pos="1616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299800-4909-47C2-B3DB-BF7551C25C96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739F20-6368-4F2E-8DEF-A7D4D70322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8751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全景视频</a:t>
            </a:r>
            <a:r>
              <a:rPr lang="en-US" altLang="zh-CN" dirty="0"/>
              <a:t>, </a:t>
            </a:r>
            <a:r>
              <a:rPr lang="zh-CN" altLang="en-US" dirty="0"/>
              <a:t>也就是</a:t>
            </a:r>
            <a:r>
              <a:rPr lang="en-US" altLang="zh-CN" dirty="0"/>
              <a:t>360</a:t>
            </a:r>
            <a:r>
              <a:rPr lang="zh-CN" altLang="en-US" dirty="0"/>
              <a:t>度视频</a:t>
            </a:r>
            <a:r>
              <a:rPr lang="en-US" altLang="zh-CN" dirty="0"/>
              <a:t>, </a:t>
            </a:r>
            <a:r>
              <a:rPr lang="zh-CN" altLang="en-US" dirty="0"/>
              <a:t>是比较特殊的一种视频类型</a:t>
            </a:r>
            <a:r>
              <a:rPr lang="en-US" altLang="zh-CN" dirty="0"/>
              <a:t>, </a:t>
            </a:r>
            <a:r>
              <a:rPr lang="zh-CN" altLang="en-US" dirty="0"/>
              <a:t>随着</a:t>
            </a:r>
            <a:r>
              <a:rPr lang="en-US" altLang="zh-CN" dirty="0"/>
              <a:t>360</a:t>
            </a:r>
            <a:r>
              <a:rPr lang="zh-CN" altLang="en-US" dirty="0"/>
              <a:t>摄影设备的发展和网速的提高</a:t>
            </a:r>
            <a:r>
              <a:rPr lang="en-US" altLang="zh-CN" dirty="0"/>
              <a:t>, </a:t>
            </a:r>
            <a:r>
              <a:rPr lang="zh-CN" altLang="en-US" dirty="0"/>
              <a:t>全景视频慢慢走近人们的视野</a:t>
            </a:r>
            <a:r>
              <a:rPr lang="en-US" altLang="zh-CN" dirty="0"/>
              <a:t>, </a:t>
            </a:r>
            <a:r>
              <a:rPr lang="zh-CN" altLang="en-US" dirty="0"/>
              <a:t>已经成为视频服务的新型载体</a:t>
            </a:r>
            <a:endParaRPr lang="en-US" altLang="zh-CN" dirty="0"/>
          </a:p>
          <a:p>
            <a:r>
              <a:rPr lang="zh-CN" altLang="en-US" dirty="0"/>
              <a:t>但是全景视频具有高分辨率</a:t>
            </a:r>
            <a:r>
              <a:rPr lang="en-US" altLang="zh-CN" dirty="0"/>
              <a:t>, </a:t>
            </a:r>
            <a:r>
              <a:rPr lang="zh-CN" altLang="en-US" dirty="0"/>
              <a:t>高码率的特性</a:t>
            </a:r>
            <a:r>
              <a:rPr lang="en-US" altLang="zh-CN" dirty="0"/>
              <a:t>, </a:t>
            </a:r>
            <a:r>
              <a:rPr lang="zh-CN" altLang="en-US" dirty="0"/>
              <a:t>这给全景视频的传输带来了巨大的挑战</a:t>
            </a:r>
            <a:r>
              <a:rPr lang="en-US" altLang="zh-CN" dirty="0"/>
              <a:t>, </a:t>
            </a:r>
          </a:p>
          <a:p>
            <a:r>
              <a:rPr lang="zh-CN" altLang="en-US" dirty="0"/>
              <a:t>如何利用好已有的网络带宽</a:t>
            </a:r>
            <a:r>
              <a:rPr lang="en-US" altLang="zh-CN" dirty="0"/>
              <a:t>, </a:t>
            </a:r>
            <a:r>
              <a:rPr lang="zh-CN" altLang="en-US" dirty="0"/>
              <a:t>给用户提供良好的视频观看体验</a:t>
            </a:r>
            <a:r>
              <a:rPr lang="en-US" altLang="zh-CN" dirty="0"/>
              <a:t>, </a:t>
            </a:r>
            <a:r>
              <a:rPr lang="zh-CN" altLang="en-US" dirty="0"/>
              <a:t>也一直是热门的研究课题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39F20-6368-4F2E-8DEF-A7D4D70322D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4448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zh-C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39F20-6368-4F2E-8DEF-A7D4D70322D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6180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zh-CN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目前基于</a:t>
            </a: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Tile</a:t>
            </a:r>
            <a:r>
              <a:rPr lang="zh-CN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的全景视频已经成为一种全景视频传输的主要</a:t>
            </a: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趋势</a:t>
            </a: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, </a:t>
            </a: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也就是将全景视频按照时间和空间切成很多的小块进行传输</a:t>
            </a: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, </a:t>
            </a: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这其中涉及到很多挑战</a:t>
            </a:r>
            <a:endParaRPr lang="zh-CN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39F20-6368-4F2E-8DEF-A7D4D70322D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96603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传统的全景视频传输都是将视频进行全传</a:t>
            </a:r>
            <a:r>
              <a:rPr lang="en-US" altLang="zh-CN" dirty="0"/>
              <a:t>, </a:t>
            </a:r>
            <a:r>
              <a:rPr lang="zh-CN" altLang="en-US" dirty="0"/>
              <a:t>这样非常浪费带宽</a:t>
            </a:r>
            <a:endParaRPr lang="en-US" altLang="zh-CN" dirty="0"/>
          </a:p>
          <a:p>
            <a:r>
              <a:rPr lang="en-US" altLang="zh-CN" dirty="0"/>
              <a:t>Flare</a:t>
            </a:r>
            <a:r>
              <a:rPr lang="zh-CN" altLang="en-US" dirty="0"/>
              <a:t>是第一篇提出只传输用户看到的那些视频块</a:t>
            </a:r>
            <a:r>
              <a:rPr lang="en-US" altLang="zh-CN" dirty="0"/>
              <a:t>, </a:t>
            </a:r>
            <a:r>
              <a:rPr lang="zh-CN" altLang="en-US" dirty="0"/>
              <a:t>预测用户的视口</a:t>
            </a:r>
            <a:r>
              <a:rPr lang="en-US" altLang="zh-CN" dirty="0"/>
              <a:t>, </a:t>
            </a:r>
            <a:r>
              <a:rPr lang="zh-CN" altLang="en-US" dirty="0"/>
              <a:t>然后传输特定画质的视频</a:t>
            </a:r>
            <a:endParaRPr lang="en-US" altLang="zh-CN" dirty="0"/>
          </a:p>
          <a:p>
            <a:r>
              <a:rPr lang="en-US" altLang="zh-CN" dirty="0"/>
              <a:t>Flare</a:t>
            </a:r>
            <a:r>
              <a:rPr lang="zh-CN" altLang="en-US" dirty="0"/>
              <a:t>的主要问题就是如果视口预测不准确</a:t>
            </a:r>
            <a:r>
              <a:rPr lang="en-US" altLang="zh-CN" dirty="0"/>
              <a:t>, </a:t>
            </a:r>
            <a:r>
              <a:rPr lang="zh-CN" altLang="en-US" dirty="0"/>
              <a:t>就会造成视频卡顿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Flare</a:t>
            </a:r>
            <a:r>
              <a:rPr lang="zh-CN" altLang="en-US" dirty="0"/>
              <a:t>之后又有一篇研究</a:t>
            </a:r>
            <a:r>
              <a:rPr lang="en-US" altLang="zh-CN" dirty="0"/>
              <a:t>, Pano, Pano</a:t>
            </a:r>
            <a:r>
              <a:rPr lang="zh-CN" altLang="en-US" dirty="0"/>
              <a:t>是将用户的视觉敏感度纳入考虑</a:t>
            </a:r>
            <a:endParaRPr lang="en-US" altLang="zh-CN" dirty="0"/>
          </a:p>
          <a:p>
            <a:r>
              <a:rPr lang="zh-CN" altLang="en-US" dirty="0"/>
              <a:t>比如用户对快速移动的物体的敏感度较低</a:t>
            </a:r>
            <a:r>
              <a:rPr lang="en-US" altLang="zh-CN" dirty="0"/>
              <a:t>, </a:t>
            </a:r>
            <a:r>
              <a:rPr lang="zh-CN" altLang="en-US" dirty="0"/>
              <a:t>对于凝视点的敏感度高</a:t>
            </a:r>
            <a:r>
              <a:rPr lang="en-US" altLang="zh-CN" dirty="0"/>
              <a:t>, </a:t>
            </a:r>
            <a:r>
              <a:rPr lang="zh-CN" altLang="en-US" dirty="0"/>
              <a:t>其他的低</a:t>
            </a:r>
            <a:endParaRPr lang="en-US" altLang="zh-CN" dirty="0"/>
          </a:p>
          <a:p>
            <a:r>
              <a:rPr lang="zh-CN" altLang="en-US" dirty="0"/>
              <a:t>然后建立模型量化用户视觉敏感度</a:t>
            </a:r>
            <a:r>
              <a:rPr lang="en-US" altLang="zh-CN" dirty="0"/>
              <a:t>, </a:t>
            </a:r>
            <a:r>
              <a:rPr lang="zh-CN" altLang="en-US" dirty="0"/>
              <a:t>然后也是将视频分块然后每个块可以编码不同的画质</a:t>
            </a:r>
            <a:endParaRPr lang="en-US" altLang="zh-CN" dirty="0"/>
          </a:p>
          <a:p>
            <a:r>
              <a:rPr lang="en-US" altLang="zh-CN" dirty="0"/>
              <a:t>Flare</a:t>
            </a:r>
            <a:r>
              <a:rPr lang="zh-CN" altLang="en-US" dirty="0"/>
              <a:t>的主要问题是他们在模拟用户视点移动的时候</a:t>
            </a:r>
            <a:r>
              <a:rPr lang="en-US" altLang="zh-CN" dirty="0"/>
              <a:t>, </a:t>
            </a:r>
            <a:r>
              <a:rPr lang="zh-CN" altLang="en-US" dirty="0"/>
              <a:t>视点的移动都是水平匀速移动的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由于这些方法都存在一些问题</a:t>
            </a:r>
            <a:r>
              <a:rPr lang="en-US" altLang="zh-CN" dirty="0"/>
              <a:t>, </a:t>
            </a:r>
            <a:r>
              <a:rPr lang="zh-CN" altLang="en-US" dirty="0"/>
              <a:t>所以我们也提出了我们自己的一些想法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39F20-6368-4F2E-8DEF-A7D4D70322D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55009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39F20-6368-4F2E-8DEF-A7D4D70322D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1299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39F20-6368-4F2E-8DEF-A7D4D70322D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8095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2518EC-2312-4169-A7E0-731E370E9C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42E0951-62E7-4FC6-8551-F08910E25A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4D8F7A-8894-4761-A69C-F09F12E41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7A18E-7721-4719-A9B8-32DD6C9F937E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B6CDEE-2770-46C7-8BDF-13C06E8B1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EEFCDC-B461-4A47-8E10-CF2E3FED7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18760-9F5F-4A14-8E56-0D8B59B3CB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8816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65D936-0374-4F3D-871E-C2044673C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6D2C42F-7D19-4C22-91FA-F67BEB4BCC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9D3C6D-1784-416E-A709-B1C5238D0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7A18E-7721-4719-A9B8-32DD6C9F937E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EB396F-AFA2-4122-A42D-FFD3665D4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857645-D289-48AC-A0DA-B33BDD3DF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18760-9F5F-4A14-8E56-0D8B59B3CB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3651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36F0121-115A-4A98-9C3E-B3E4D9030A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D4820F5-48D6-4B28-9CD2-54F092A91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D99673-CF0C-41C0-BF4B-06F38794B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7A18E-7721-4719-A9B8-32DD6C9F937E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A8D39D-7580-4210-9537-E0663350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0F159C-6B51-48B3-9041-BBD72EDD8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18760-9F5F-4A14-8E56-0D8B59B3CB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5930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ECA8D1-BDF2-4507-B014-DD82371E1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FF7208-DD19-4F4A-A9C9-F4774D6D9D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560FA8-276B-4AA3-8468-D75545351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7A18E-7721-4719-A9B8-32DD6C9F937E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0579BF3-0158-4BC6-8955-AD2BAC20F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13AE8D-AE78-4995-8B28-DBC50C97A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18760-9F5F-4A14-8E56-0D8B59B3CB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2545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D35678-C91C-4D57-A888-DAEE4F3C1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EEC7AC-5925-434E-99BE-4236BE99FB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5AD699-45D6-4E3D-877B-CD362877F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7A18E-7721-4719-A9B8-32DD6C9F937E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0FF596-AE62-44ED-B123-2E062A63C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60F640-40F4-44B7-B246-5343ACD5E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18760-9F5F-4A14-8E56-0D8B59B3CB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914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62D1D0-1B46-4D05-91CF-642B8369C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1952A4-9C77-420C-AC13-FF812CB7A0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97C8D32-8C20-47BE-97CA-92CD394F28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8D91D64-E9F0-4210-92DE-E37EFF248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7A18E-7721-4719-A9B8-32DD6C9F937E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D10E149-E74E-46BE-AEA4-1AA2B724C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FAF3277-0B16-4E44-8385-8850B9B23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18760-9F5F-4A14-8E56-0D8B59B3CB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7280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E143E5-919D-46D5-82B8-212525DE6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05647D0-6B1E-4BF2-85E1-7F304D19D6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F322D5D-0185-4D48-8AED-16CED20E3B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FC9D0A4-7348-41D6-9D65-8EAFC8F11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C35B162-A302-49A2-B371-054ED41F80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88FF292-86F8-492C-87F6-6645D3F18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7A18E-7721-4719-A9B8-32DD6C9F937E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6D95EB9-155D-4408-A410-458E0C59A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C3A62CA-050B-495C-B876-BF99A559F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18760-9F5F-4A14-8E56-0D8B59B3CB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1745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6D602D-A142-47E9-93F5-26EC75901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BB200B1-91F0-432C-AC8A-C33D27367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7A18E-7721-4719-A9B8-32DD6C9F937E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D8EA68-F350-4345-9D89-D88C4B573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3366869-F5B8-482F-A72F-C3DB83C25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18760-9F5F-4A14-8E56-0D8B59B3CB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0496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4BC60C1-B390-4EEB-BF9D-03DA1036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7A18E-7721-4719-A9B8-32DD6C9F937E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A71C66B-0AB0-460C-929A-477B0590E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BA6DA98-44E8-4EAC-896C-F0E347DAE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18760-9F5F-4A14-8E56-0D8B59B3CB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9951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CBC8B5-E09A-400D-90D7-023C963F6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64C45D9-7C79-4608-A632-2CF76FF9E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7F0CC1D-E134-4A9D-97D9-382ACD7275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BCD1569-4332-4561-8219-4901E667B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7A18E-7721-4719-A9B8-32DD6C9F937E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FA0EFD2-EBC5-4A2E-AD80-E3D636F9C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992CF1A-5568-4A0C-B9D0-575DADC6B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18760-9F5F-4A14-8E56-0D8B59B3CB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690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BE3FF9-DD25-41DB-BAEC-B6B18AF36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5C30488-FD38-419F-99D9-B4E8B6732E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F5512E6-6188-40CB-AF70-DD334FA235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D5697C-5213-4A05-A9D7-DEEAA336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7A18E-7721-4719-A9B8-32DD6C9F937E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9A2DB5E-E070-4938-938C-7E4AE8FB4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C568F65-92D5-4108-93AF-71EB42460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18760-9F5F-4A14-8E56-0D8B59B3CB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5756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1ED1278-8EAB-473C-B050-8A7285A43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112B912-9CC4-4F2C-917A-B08EC5003A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394B59-271B-4D7B-9FEA-7A6CD385A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F7A18E-7721-4719-A9B8-32DD6C9F937E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23CE7C9-9264-478D-A925-27ABB8F955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997307F-1EA1-4364-9BCA-1108603D55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18760-9F5F-4A14-8E56-0D8B59B3CB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6903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C079402-C6DD-461E-AFAF-AD9A2694DD78}"/>
              </a:ext>
            </a:extLst>
          </p:cNvPr>
          <p:cNvSpPr/>
          <p:nvPr/>
        </p:nvSpPr>
        <p:spPr>
          <a:xfrm>
            <a:off x="0" y="2845382"/>
            <a:ext cx="12192000" cy="111067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Optimizing 360° Video Streaming based Texture Tile Division</a:t>
            </a:r>
            <a:endParaRPr lang="zh-CN" altLang="en-US" sz="3200" dirty="0">
              <a:latin typeface="Times New Roman" panose="02020603050405020304" pitchFamily="18" charset="0"/>
              <a:ea typeface="方正清刻本悦宋简体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81C4BE2-6ED0-4F18-A479-A1AD8710FAF4}"/>
              </a:ext>
            </a:extLst>
          </p:cNvPr>
          <p:cNvSpPr txBox="1"/>
          <p:nvPr/>
        </p:nvSpPr>
        <p:spPr>
          <a:xfrm>
            <a:off x="5520319" y="4833366"/>
            <a:ext cx="25584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Xingming</a:t>
            </a:r>
            <a:r>
              <a:rPr lang="zh-CN" altLang="en-US" sz="1600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Zhang</a:t>
            </a:r>
          </a:p>
          <a:p>
            <a:r>
              <a:rPr lang="en-US" altLang="zh-CN" sz="1600" dirty="0" err="1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Yudong</a:t>
            </a:r>
            <a:r>
              <a:rPr lang="en-US" altLang="zh-CN" sz="1600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 Wen</a:t>
            </a:r>
          </a:p>
          <a:p>
            <a:r>
              <a:rPr lang="en-US" altLang="zh-CN" sz="1600" dirty="0" err="1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Jiasheng</a:t>
            </a:r>
            <a:r>
              <a:rPr lang="en-US" altLang="zh-CN" sz="1600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 Chen</a:t>
            </a:r>
          </a:p>
        </p:txBody>
      </p:sp>
    </p:spTree>
    <p:extLst>
      <p:ext uri="{BB962C8B-B14F-4D97-AF65-F5344CB8AC3E}">
        <p14:creationId xmlns:p14="http://schemas.microsoft.com/office/powerpoint/2010/main" val="176339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28F6AFEF-EE41-481D-8AD3-4C385958B3B5}"/>
              </a:ext>
            </a:extLst>
          </p:cNvPr>
          <p:cNvCxnSpPr>
            <a:cxnSpLocks/>
          </p:cNvCxnSpPr>
          <p:nvPr/>
        </p:nvCxnSpPr>
        <p:spPr>
          <a:xfrm>
            <a:off x="294025" y="600794"/>
            <a:ext cx="2223707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AAC70C27-8280-4EC9-AE0E-D7EAA619938F}"/>
              </a:ext>
            </a:extLst>
          </p:cNvPr>
          <p:cNvSpPr txBox="1"/>
          <p:nvPr/>
        </p:nvSpPr>
        <p:spPr>
          <a:xfrm>
            <a:off x="344129" y="226233"/>
            <a:ext cx="5024284" cy="410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b="1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Evaluation</a:t>
            </a:r>
            <a:endParaRPr lang="zh-CN" altLang="en-US" sz="2000" b="1" dirty="0">
              <a:latin typeface="Times New Roman" panose="02020603050405020304" pitchFamily="18" charset="0"/>
              <a:ea typeface="方正清刻本悦宋简体" panose="02000000000000000000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E258E123-E070-4790-A076-2C43F2E30035}"/>
              </a:ext>
            </a:extLst>
          </p:cNvPr>
          <p:cNvCxnSpPr>
            <a:cxnSpLocks/>
          </p:cNvCxnSpPr>
          <p:nvPr/>
        </p:nvCxnSpPr>
        <p:spPr>
          <a:xfrm>
            <a:off x="294025" y="600794"/>
            <a:ext cx="2693433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22-46-41">
            <a:hlinkClick r:id="" action="ppaction://media"/>
            <a:extLst>
              <a:ext uri="{FF2B5EF4-FFF2-40B4-BE49-F238E27FC236}">
                <a16:creationId xmlns:a16="http://schemas.microsoft.com/office/drawing/2014/main" id="{40C02DE1-B1AC-4C18-893D-7ADCD30848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05878" y="1010906"/>
            <a:ext cx="9304488" cy="5442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131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0">
            <a:extLst>
              <a:ext uri="{FF2B5EF4-FFF2-40B4-BE49-F238E27FC236}">
                <a16:creationId xmlns:a16="http://schemas.microsoft.com/office/drawing/2014/main" id="{1DD6A736-4E25-4F5D-B5F5-DC9057E6BC3B}"/>
              </a:ext>
            </a:extLst>
          </p:cNvPr>
          <p:cNvSpPr txBox="1"/>
          <p:nvPr/>
        </p:nvSpPr>
        <p:spPr>
          <a:xfrm>
            <a:off x="1640740" y="600794"/>
            <a:ext cx="10144101" cy="5761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Split the whole video into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W*H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tiles and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t0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-second chunks.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Request those tile-chunks included in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4*Viewport-Area.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Ours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Recode the original video into {360p, 480p, 720p, 1080p, 4k} and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t0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-second chunks.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Split the whole {480p, 720p, 1080p, 4k} video into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W*H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tiles and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t0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-second chunks.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re-buffer time, Average bandwidth when playing video and PSPNR of the tiles around viewpoint compared with Baseline.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Influence of different tiling schema and chunk-quality-choice schema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zh-C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F5665086-49EB-4CBD-B07E-50823C05A6D3}"/>
              </a:ext>
            </a:extLst>
          </p:cNvPr>
          <p:cNvCxnSpPr>
            <a:cxnSpLocks/>
          </p:cNvCxnSpPr>
          <p:nvPr/>
        </p:nvCxnSpPr>
        <p:spPr>
          <a:xfrm>
            <a:off x="294025" y="600794"/>
            <a:ext cx="2223707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FC7EAF47-1758-4649-944B-D26ECCCD8744}"/>
              </a:ext>
            </a:extLst>
          </p:cNvPr>
          <p:cNvSpPr txBox="1"/>
          <p:nvPr/>
        </p:nvSpPr>
        <p:spPr>
          <a:xfrm>
            <a:off x="344129" y="226233"/>
            <a:ext cx="5024284" cy="410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b="1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Evaluation</a:t>
            </a:r>
            <a:endParaRPr lang="zh-CN" altLang="en-US" sz="2000" b="1" dirty="0">
              <a:latin typeface="Times New Roman" panose="02020603050405020304" pitchFamily="18" charset="0"/>
              <a:ea typeface="方正清刻本悦宋简体" panose="02000000000000000000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8D02F50D-4C52-417A-9D52-8B1DBA98691F}"/>
              </a:ext>
            </a:extLst>
          </p:cNvPr>
          <p:cNvCxnSpPr>
            <a:cxnSpLocks/>
          </p:cNvCxnSpPr>
          <p:nvPr/>
        </p:nvCxnSpPr>
        <p:spPr>
          <a:xfrm>
            <a:off x="294025" y="600794"/>
            <a:ext cx="2693433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31726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C079402-C6DD-461E-AFAF-AD9A2694DD78}"/>
              </a:ext>
            </a:extLst>
          </p:cNvPr>
          <p:cNvSpPr/>
          <p:nvPr/>
        </p:nvSpPr>
        <p:spPr>
          <a:xfrm>
            <a:off x="0" y="2873662"/>
            <a:ext cx="12192000" cy="111067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Thanks</a:t>
            </a:r>
            <a:endParaRPr lang="zh-CN" altLang="en-US" sz="3200" dirty="0">
              <a:latin typeface="Times New Roman" panose="02020603050405020304" pitchFamily="18" charset="0"/>
              <a:ea typeface="方正清刻本悦宋简体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1B4B616-2458-49D0-A4F4-56F6EF4DDD61}"/>
              </a:ext>
            </a:extLst>
          </p:cNvPr>
          <p:cNvSpPr txBox="1"/>
          <p:nvPr/>
        </p:nvSpPr>
        <p:spPr>
          <a:xfrm>
            <a:off x="5520319" y="4833366"/>
            <a:ext cx="25584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Xingming</a:t>
            </a:r>
            <a:r>
              <a:rPr lang="zh-CN" altLang="en-US" sz="1600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Zhang</a:t>
            </a:r>
          </a:p>
          <a:p>
            <a:r>
              <a:rPr lang="en-US" altLang="zh-CN" sz="1600" dirty="0" err="1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Yudong</a:t>
            </a:r>
            <a:r>
              <a:rPr lang="en-US" altLang="zh-CN" sz="1600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 Wen</a:t>
            </a:r>
          </a:p>
          <a:p>
            <a:r>
              <a:rPr lang="en-US" altLang="zh-CN" sz="1600" dirty="0" err="1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Jiasheng</a:t>
            </a:r>
            <a:r>
              <a:rPr lang="en-US" altLang="zh-CN" sz="1600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 Chen</a:t>
            </a:r>
          </a:p>
        </p:txBody>
      </p:sp>
    </p:spTree>
    <p:extLst>
      <p:ext uri="{BB962C8B-B14F-4D97-AF65-F5344CB8AC3E}">
        <p14:creationId xmlns:p14="http://schemas.microsoft.com/office/powerpoint/2010/main" val="1890663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BD232DD6-2229-4CF0-823C-087879C029DE}"/>
              </a:ext>
            </a:extLst>
          </p:cNvPr>
          <p:cNvSpPr txBox="1"/>
          <p:nvPr/>
        </p:nvSpPr>
        <p:spPr>
          <a:xfrm>
            <a:off x="344128" y="226233"/>
            <a:ext cx="32571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b="1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Background</a:t>
            </a:r>
            <a:endParaRPr lang="zh-CN" altLang="en-US" sz="2000" b="1" dirty="0">
              <a:latin typeface="Times New Roman" panose="02020603050405020304" pitchFamily="18" charset="0"/>
              <a:ea typeface="方正清刻本悦宋简体" panose="02000000000000000000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96ECCB4A-2696-48A5-8A35-7F9F34DE0BC5}"/>
              </a:ext>
            </a:extLst>
          </p:cNvPr>
          <p:cNvCxnSpPr>
            <a:cxnSpLocks/>
          </p:cNvCxnSpPr>
          <p:nvPr/>
        </p:nvCxnSpPr>
        <p:spPr>
          <a:xfrm>
            <a:off x="294025" y="600794"/>
            <a:ext cx="3307208" cy="25549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40F10FC4-D9FA-4765-8B98-F64B2D0E2A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568" y="860260"/>
            <a:ext cx="7488864" cy="4212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A16602B-E081-4A21-B281-B31A4507225E}"/>
              </a:ext>
            </a:extLst>
          </p:cNvPr>
          <p:cNvSpPr txBox="1"/>
          <p:nvPr/>
        </p:nvSpPr>
        <p:spPr>
          <a:xfrm>
            <a:off x="2351568" y="5075830"/>
            <a:ext cx="25378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Panoramic video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Hight resolution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bit rate</a:t>
            </a:r>
          </a:p>
        </p:txBody>
      </p:sp>
    </p:spTree>
    <p:extLst>
      <p:ext uri="{BB962C8B-B14F-4D97-AF65-F5344CB8AC3E}">
        <p14:creationId xmlns:p14="http://schemas.microsoft.com/office/powerpoint/2010/main" val="1987769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BD232DD6-2229-4CF0-823C-087879C029DE}"/>
              </a:ext>
            </a:extLst>
          </p:cNvPr>
          <p:cNvSpPr txBox="1"/>
          <p:nvPr/>
        </p:nvSpPr>
        <p:spPr>
          <a:xfrm>
            <a:off x="344128" y="226233"/>
            <a:ext cx="32571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b="1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Background</a:t>
            </a:r>
            <a:endParaRPr lang="zh-CN" altLang="en-US" sz="2000" b="1" dirty="0">
              <a:latin typeface="Times New Roman" panose="02020603050405020304" pitchFamily="18" charset="0"/>
              <a:ea typeface="方正清刻本悦宋简体" panose="02000000000000000000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96ECCB4A-2696-48A5-8A35-7F9F34DE0BC5}"/>
              </a:ext>
            </a:extLst>
          </p:cNvPr>
          <p:cNvCxnSpPr>
            <a:cxnSpLocks/>
          </p:cNvCxnSpPr>
          <p:nvPr/>
        </p:nvCxnSpPr>
        <p:spPr>
          <a:xfrm>
            <a:off x="294025" y="600794"/>
            <a:ext cx="3307208" cy="25549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C47D7888-2E7A-4479-AFC9-652A095D7FFB}"/>
              </a:ext>
            </a:extLst>
          </p:cNvPr>
          <p:cNvSpPr txBox="1"/>
          <p:nvPr/>
        </p:nvSpPr>
        <p:spPr>
          <a:xfrm>
            <a:off x="998063" y="1182231"/>
            <a:ext cx="10195873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Common transmission schemes: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20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VIS(Viewport-independent Streaming)</a:t>
            </a:r>
            <a:endParaRPr lang="zh-CN" altLang="en-US" sz="20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latinLnBrk="1"/>
            <a:r>
              <a:rPr lang="en-US" altLang="zh-CN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ERP isometric projection coding is generally used, and the same coding and transmission with general videos.</a:t>
            </a:r>
          </a:p>
          <a:p>
            <a:pPr algn="just" latinLnBrk="1"/>
            <a:r>
              <a:rPr lang="en-US" altLang="zh-CN" sz="2000" b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Features:</a:t>
            </a:r>
          </a:p>
          <a:p>
            <a:pPr algn="just" latinLnBrk="1"/>
            <a:r>
              <a:rPr lang="en-US" altLang="zh-CN" b="0" i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High bandwidth requirements. Limited bandwidth resources require a long time of buffering.</a:t>
            </a:r>
          </a:p>
          <a:p>
            <a:pPr algn="just" latinLnBrk="1"/>
            <a:r>
              <a:rPr lang="en-US" altLang="zh-CN" b="0" i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Only part of the packets are played at the same time. Therefore, the bandwidth usage is low.</a:t>
            </a:r>
          </a:p>
          <a:p>
            <a:endParaRPr lang="zh-CN" altLang="en-US" sz="20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20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VDS(Viewport-dependent Streaming)</a:t>
            </a:r>
            <a:endParaRPr lang="zh-CN" altLang="en-US" sz="20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latinLnBrk="1"/>
            <a:r>
              <a:rPr lang="en-US" altLang="zh-CN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Create multiple video files based on multiple preset viewpoints for the same video. </a:t>
            </a:r>
          </a:p>
          <a:p>
            <a:pPr algn="just" latinLnBrk="1"/>
            <a:r>
              <a:rPr lang="en-US" altLang="zh-CN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Each video file uses high quality near the viewpoints (and low quality for other areas).</a:t>
            </a:r>
          </a:p>
          <a:p>
            <a:pPr algn="just" latinLnBrk="1"/>
            <a:r>
              <a:rPr lang="en-US" altLang="zh-CN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When the user's viewpoint changes during the viewing process, the client switches the video file accordingly. </a:t>
            </a:r>
          </a:p>
          <a:p>
            <a:pPr algn="just" latinLnBrk="1"/>
            <a:r>
              <a:rPr lang="en-US" altLang="zh-CN" sz="2000" b="1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Features:</a:t>
            </a:r>
          </a:p>
          <a:p>
            <a:pPr algn="just" latinLnBrk="1"/>
            <a:r>
              <a:rPr lang="en-US" altLang="zh-CN" b="0" i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Compared with the VIS solution, the bandwidth is reduced by 80%.</a:t>
            </a:r>
          </a:p>
          <a:p>
            <a:pPr algn="just" latinLnBrk="1"/>
            <a:r>
              <a:rPr lang="en-US" altLang="zh-CN" b="0" i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Compared with VIS copywriting, video file storage has increased by 6 times.</a:t>
            </a:r>
          </a:p>
        </p:txBody>
      </p:sp>
    </p:spTree>
    <p:extLst>
      <p:ext uri="{BB962C8B-B14F-4D97-AF65-F5344CB8AC3E}">
        <p14:creationId xmlns:p14="http://schemas.microsoft.com/office/powerpoint/2010/main" val="606671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BD232DD6-2229-4CF0-823C-087879C029DE}"/>
              </a:ext>
            </a:extLst>
          </p:cNvPr>
          <p:cNvSpPr txBox="1"/>
          <p:nvPr/>
        </p:nvSpPr>
        <p:spPr>
          <a:xfrm>
            <a:off x="344128" y="226233"/>
            <a:ext cx="32571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b="1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Background</a:t>
            </a:r>
            <a:endParaRPr lang="zh-CN" altLang="en-US" sz="2000" b="1" dirty="0">
              <a:latin typeface="Times New Roman" panose="02020603050405020304" pitchFamily="18" charset="0"/>
              <a:ea typeface="方正清刻本悦宋简体" panose="02000000000000000000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96ECCB4A-2696-48A5-8A35-7F9F34DE0BC5}"/>
              </a:ext>
            </a:extLst>
          </p:cNvPr>
          <p:cNvCxnSpPr>
            <a:cxnSpLocks/>
          </p:cNvCxnSpPr>
          <p:nvPr/>
        </p:nvCxnSpPr>
        <p:spPr>
          <a:xfrm>
            <a:off x="294025" y="600794"/>
            <a:ext cx="3307208" cy="25549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>
            <a:extLst>
              <a:ext uri="{FF2B5EF4-FFF2-40B4-BE49-F238E27FC236}">
                <a16:creationId xmlns:a16="http://schemas.microsoft.com/office/drawing/2014/main" id="{3CEC2D06-F16D-41C7-8C9D-CACC86EA61C0}"/>
              </a:ext>
            </a:extLst>
          </p:cNvPr>
          <p:cNvGrpSpPr/>
          <p:nvPr/>
        </p:nvGrpSpPr>
        <p:grpSpPr>
          <a:xfrm>
            <a:off x="461353" y="1569945"/>
            <a:ext cx="5311650" cy="2987802"/>
            <a:chOff x="2351568" y="860260"/>
            <a:chExt cx="7488864" cy="4212486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40F10FC4-D9FA-4765-8B98-F64B2D0E2A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51568" y="860260"/>
              <a:ext cx="7488864" cy="42124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81D0D0E8-5FE1-40DC-BE4C-7C4CF68BF4AB}"/>
                </a:ext>
              </a:extLst>
            </p:cNvPr>
            <p:cNvCxnSpPr>
              <a:cxnSpLocks/>
            </p:cNvCxnSpPr>
            <p:nvPr/>
          </p:nvCxnSpPr>
          <p:spPr>
            <a:xfrm>
              <a:off x="2351568" y="1865488"/>
              <a:ext cx="7488864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D6FDB848-3014-4DCC-9D79-053EBDB27BA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568" y="3056860"/>
              <a:ext cx="7488864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4EDC0DBE-C80F-4A71-8FB5-0201A26D5D92}"/>
                </a:ext>
              </a:extLst>
            </p:cNvPr>
            <p:cNvCxnSpPr>
              <a:cxnSpLocks/>
            </p:cNvCxnSpPr>
            <p:nvPr/>
          </p:nvCxnSpPr>
          <p:spPr>
            <a:xfrm>
              <a:off x="2351568" y="4069971"/>
              <a:ext cx="7488864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C2D2BEA5-58B7-42FB-AE1F-0BB49CB24113}"/>
                </a:ext>
              </a:extLst>
            </p:cNvPr>
            <p:cNvCxnSpPr>
              <a:cxnSpLocks/>
            </p:cNvCxnSpPr>
            <p:nvPr/>
          </p:nvCxnSpPr>
          <p:spPr>
            <a:xfrm>
              <a:off x="4120118" y="860260"/>
              <a:ext cx="0" cy="421248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4F1B3143-E0F2-435A-86F3-60EB0B17C49B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860260"/>
              <a:ext cx="0" cy="421248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631C2F4-4935-4CBD-B842-A9F067A6D039}"/>
                </a:ext>
              </a:extLst>
            </p:cNvPr>
            <p:cNvCxnSpPr>
              <a:cxnSpLocks/>
            </p:cNvCxnSpPr>
            <p:nvPr/>
          </p:nvCxnSpPr>
          <p:spPr>
            <a:xfrm>
              <a:off x="8068342" y="860260"/>
              <a:ext cx="0" cy="421248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E9549B66-453B-463A-BDDC-D8B5EAE4C408}"/>
              </a:ext>
            </a:extLst>
          </p:cNvPr>
          <p:cNvSpPr txBox="1"/>
          <p:nvPr/>
        </p:nvSpPr>
        <p:spPr>
          <a:xfrm>
            <a:off x="6259564" y="1835272"/>
            <a:ext cx="593243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 latinLnBrk="1">
              <a:buFont typeface="Wingdings" panose="05000000000000000000" pitchFamily="2" charset="2"/>
              <a:buChar char="l"/>
            </a:pPr>
            <a:r>
              <a:rPr lang="en-US" altLang="zh-CN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How does the quality of each block be distributed?</a:t>
            </a:r>
          </a:p>
          <a:p>
            <a:pPr marL="285750" indent="-285750" algn="just" latinLnBrk="1">
              <a:buFont typeface="Wingdings" panose="05000000000000000000" pitchFamily="2" charset="2"/>
              <a:buChar char="l"/>
            </a:pPr>
            <a:endParaRPr lang="en-US" altLang="zh-CN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 latinLnBrk="1">
              <a:buFont typeface="Wingdings" panose="05000000000000000000" pitchFamily="2" charset="2"/>
              <a:buChar char="l"/>
            </a:pPr>
            <a:r>
              <a:rPr lang="en-US" altLang="zh-CN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Only transmit, decode the content included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altLang="zh-CN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viewport?</a:t>
            </a:r>
          </a:p>
          <a:p>
            <a:pPr marL="285750" indent="-285750" algn="just" latinLnBrk="1">
              <a:buFont typeface="Wingdings" panose="05000000000000000000" pitchFamily="2" charset="2"/>
              <a:buChar char="l"/>
            </a:pPr>
            <a:endParaRPr lang="en-US" altLang="zh-CN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 latinLnBrk="1">
              <a:buFont typeface="Wingdings" panose="05000000000000000000" pitchFamily="2" charset="2"/>
              <a:buChar char="l"/>
            </a:pPr>
            <a:r>
              <a:rPr lang="en-US" altLang="zh-CN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Reduce the rebuffering time?</a:t>
            </a:r>
          </a:p>
          <a:p>
            <a:pPr algn="just" latinLnBrk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altLang="zh-CN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(network environment, frame synchronization)</a:t>
            </a:r>
          </a:p>
          <a:p>
            <a:pPr algn="just" latinLnBrk="1"/>
            <a:endParaRPr lang="en-US" altLang="zh-CN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 latinLnBrk="1">
              <a:buFont typeface="Wingdings" panose="05000000000000000000" pitchFamily="2" charset="2"/>
              <a:buChar char="l"/>
            </a:pPr>
            <a:r>
              <a:rPr lang="en-US" altLang="zh-CN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How do you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merge</a:t>
            </a:r>
            <a:r>
              <a:rPr lang="en-US" altLang="zh-CN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tiles?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CBFD177-FDE2-4422-9551-B01CE78A5E53}"/>
              </a:ext>
            </a:extLst>
          </p:cNvPr>
          <p:cNvSpPr txBox="1"/>
          <p:nvPr/>
        </p:nvSpPr>
        <p:spPr>
          <a:xfrm>
            <a:off x="608288" y="4933948"/>
            <a:ext cx="113025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TBS(Tile-based Streaming)</a:t>
            </a:r>
            <a:endParaRPr lang="zh-CN" altLang="en-US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latinLnBrk="1"/>
            <a:r>
              <a:rPr lang="en-US" altLang="zh-CN" sz="18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panoramic video is divided into several rectangular tiles, and each tile corresponds to a specific area of the picture.</a:t>
            </a:r>
          </a:p>
          <a:p>
            <a:pPr algn="just" latinLnBrk="1"/>
            <a:r>
              <a:rPr lang="en-US" altLang="zh-CN" sz="18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Select some tiles based on the viewpoint for transfer. </a:t>
            </a:r>
          </a:p>
          <a:p>
            <a:pPr algn="just" latinLnBrk="1"/>
            <a:r>
              <a:rPr lang="en-US" altLang="zh-CN" b="1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Features:</a:t>
            </a:r>
          </a:p>
          <a:p>
            <a:pPr algn="just" latinLnBrk="1"/>
            <a:r>
              <a:rPr lang="en-US" altLang="zh-CN" sz="1800" b="0" i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Different tiles have different bit rate allocation, and all tiles can be transmitted independently</a:t>
            </a:r>
          </a:p>
        </p:txBody>
      </p:sp>
    </p:spTree>
    <p:extLst>
      <p:ext uri="{BB962C8B-B14F-4D97-AF65-F5344CB8AC3E}">
        <p14:creationId xmlns:p14="http://schemas.microsoft.com/office/powerpoint/2010/main" val="3920004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BD232DD6-2229-4CF0-823C-087879C029DE}"/>
              </a:ext>
            </a:extLst>
          </p:cNvPr>
          <p:cNvSpPr txBox="1"/>
          <p:nvPr/>
        </p:nvSpPr>
        <p:spPr>
          <a:xfrm>
            <a:off x="344129" y="226233"/>
            <a:ext cx="35389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b="1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Related Work</a:t>
            </a:r>
            <a:endParaRPr lang="zh-CN" altLang="en-US" sz="2000" b="1" dirty="0">
              <a:latin typeface="Times New Roman" panose="02020603050405020304" pitchFamily="18" charset="0"/>
              <a:ea typeface="方正清刻本悦宋简体" panose="02000000000000000000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96ECCB4A-2696-48A5-8A35-7F9F34DE0BC5}"/>
              </a:ext>
            </a:extLst>
          </p:cNvPr>
          <p:cNvCxnSpPr>
            <a:cxnSpLocks/>
          </p:cNvCxnSpPr>
          <p:nvPr/>
        </p:nvCxnSpPr>
        <p:spPr>
          <a:xfrm>
            <a:off x="294025" y="600794"/>
            <a:ext cx="3438731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45A4CF7F-0FFF-4883-A500-2F378E662ABD}"/>
              </a:ext>
            </a:extLst>
          </p:cNvPr>
          <p:cNvSpPr txBox="1"/>
          <p:nvPr/>
        </p:nvSpPr>
        <p:spPr>
          <a:xfrm>
            <a:off x="754902" y="1209389"/>
            <a:ext cx="106821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the viewport-adaptive method to get those tiles the user needs.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QoE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favoring high average block quality and penalizing block quality switching and blocking is designed to select the most suitable block quality in the search space of block quality.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imperfect viewport prediction may cause stalls.</a:t>
            </a: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Pano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Considering user sensitivity and establishing a model to quantify sensitivity.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Divide the video into tiles according to user sensitivity.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author assumes that there are historical tracks for the video and uses them to replace the user's viewpoint tracks.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author uses MPC (existing algorithm) to estimate the network bandwidth, and maximize the overall video quality perception index under limited bandwidth.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viewpoint was moving horizontal direction and at a constant speed.</a:t>
            </a:r>
          </a:p>
        </p:txBody>
      </p:sp>
    </p:spTree>
    <p:extLst>
      <p:ext uri="{BB962C8B-B14F-4D97-AF65-F5344CB8AC3E}">
        <p14:creationId xmlns:p14="http://schemas.microsoft.com/office/powerpoint/2010/main" val="73731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44129" y="226233"/>
            <a:ext cx="50242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b="1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Our</a:t>
            </a:r>
            <a:r>
              <a:rPr lang="zh-CN" altLang="en-US" sz="2000" b="1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Approach</a:t>
            </a:r>
            <a:endParaRPr lang="zh-CN" altLang="en-US" sz="2000" b="1" dirty="0">
              <a:latin typeface="Times New Roman" panose="02020603050405020304" pitchFamily="18" charset="0"/>
              <a:ea typeface="方正清刻本悦宋简体" panose="02000000000000000000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94025" y="600794"/>
            <a:ext cx="3701778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1226820" y="951230"/>
            <a:ext cx="10001863" cy="5745519"/>
            <a:chOff x="1682" y="1316"/>
            <a:chExt cx="16319" cy="9374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/>
            <a:srcRect t="3851" b="21458"/>
            <a:stretch>
              <a:fillRect/>
            </a:stretch>
          </p:blipFill>
          <p:spPr>
            <a:xfrm>
              <a:off x="1682" y="1316"/>
              <a:ext cx="7650" cy="3905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82" y="6023"/>
              <a:ext cx="7650" cy="3892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5"/>
            <a:srcRect r="-102" b="77"/>
            <a:stretch>
              <a:fillRect/>
            </a:stretch>
          </p:blipFill>
          <p:spPr>
            <a:xfrm>
              <a:off x="10272" y="1316"/>
              <a:ext cx="7728" cy="3904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5"/>
            <a:srcRect r="-102" b="77"/>
            <a:stretch>
              <a:fillRect/>
            </a:stretch>
          </p:blipFill>
          <p:spPr>
            <a:xfrm>
              <a:off x="10272" y="6011"/>
              <a:ext cx="7728" cy="3904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4"/>
            <a:srcRect l="31791" r="47830" b="74743"/>
            <a:stretch>
              <a:fillRect/>
            </a:stretch>
          </p:blipFill>
          <p:spPr>
            <a:xfrm>
              <a:off x="12819" y="6011"/>
              <a:ext cx="1559" cy="983"/>
            </a:xfrm>
            <a:prstGeom prst="rect">
              <a:avLst/>
            </a:prstGeom>
            <a:ln w="57150">
              <a:solidFill>
                <a:srgbClr val="FF0000"/>
              </a:solidFill>
            </a:ln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4"/>
            <a:srcRect l="75765" b="56064"/>
            <a:stretch>
              <a:fillRect/>
            </a:stretch>
          </p:blipFill>
          <p:spPr>
            <a:xfrm>
              <a:off x="16146" y="6011"/>
              <a:ext cx="1854" cy="1710"/>
            </a:xfrm>
            <a:prstGeom prst="rect">
              <a:avLst/>
            </a:prstGeom>
            <a:ln w="57150">
              <a:solidFill>
                <a:srgbClr val="FF0000"/>
              </a:solidFill>
            </a:ln>
          </p:spPr>
        </p:pic>
        <p:sp>
          <p:nvSpPr>
            <p:cNvPr id="17" name="文本框 16"/>
            <p:cNvSpPr txBox="1"/>
            <p:nvPr/>
          </p:nvSpPr>
          <p:spPr>
            <a:xfrm>
              <a:off x="1683" y="5220"/>
              <a:ext cx="7649" cy="7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Prewitt </a:t>
              </a:r>
              <a:r>
                <a:rPr lang="zh-CN" altLang="en-US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gradient</a:t>
              </a: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683" y="9939"/>
              <a:ext cx="7650" cy="7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360P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0272" y="5220"/>
              <a:ext cx="7729" cy="7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1080P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0272" y="9915"/>
              <a:ext cx="7729" cy="7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Combine: 1080P + 360P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44129" y="226233"/>
            <a:ext cx="50242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b="1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Our</a:t>
            </a:r>
            <a:r>
              <a:rPr lang="zh-CN" altLang="en-US" sz="2000" b="1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Approach</a:t>
            </a:r>
            <a:endParaRPr lang="zh-CN" altLang="en-US" sz="2000" b="1" dirty="0">
              <a:latin typeface="Times New Roman" panose="02020603050405020304" pitchFamily="18" charset="0"/>
              <a:ea typeface="方正清刻本悦宋简体" panose="02000000000000000000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94025" y="600794"/>
            <a:ext cx="3701778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563245" y="1439545"/>
            <a:ext cx="5562600" cy="3691255"/>
            <a:chOff x="887" y="2705"/>
            <a:chExt cx="8760" cy="5813"/>
          </a:xfrm>
        </p:grpSpPr>
        <p:sp>
          <p:nvSpPr>
            <p:cNvPr id="17" name="文本框 16"/>
            <p:cNvSpPr txBox="1"/>
            <p:nvPr/>
          </p:nvSpPr>
          <p:spPr>
            <a:xfrm>
              <a:off x="887" y="7794"/>
              <a:ext cx="875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</a:t>
              </a:r>
              <a:r>
                <a:rPr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egment by texture complexity</a:t>
              </a:r>
              <a:r>
                <a:rPr lang="en-US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887" y="2705"/>
              <a:ext cx="8760" cy="4707"/>
              <a:chOff x="5989" y="2615"/>
              <a:chExt cx="12800" cy="6703"/>
            </a:xfrm>
          </p:grpSpPr>
          <p:pic>
            <p:nvPicPr>
              <p:cNvPr id="3" name="图片 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89" y="2636"/>
                <a:ext cx="12801" cy="6682"/>
              </a:xfrm>
              <a:prstGeom prst="rect">
                <a:avLst/>
              </a:prstGeom>
            </p:spPr>
          </p:pic>
          <p:cxnSp>
            <p:nvCxnSpPr>
              <p:cNvPr id="8" name="直接连接符 7"/>
              <p:cNvCxnSpPr/>
              <p:nvPr/>
            </p:nvCxnSpPr>
            <p:spPr>
              <a:xfrm>
                <a:off x="5995" y="4524"/>
                <a:ext cx="12793" cy="0"/>
              </a:xfrm>
              <a:prstGeom prst="line">
                <a:avLst/>
              </a:prstGeom>
              <a:ln w="3810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接连接符 8"/>
              <p:cNvCxnSpPr/>
              <p:nvPr/>
            </p:nvCxnSpPr>
            <p:spPr>
              <a:xfrm>
                <a:off x="5989" y="5400"/>
                <a:ext cx="12793" cy="0"/>
              </a:xfrm>
              <a:prstGeom prst="line">
                <a:avLst/>
              </a:prstGeom>
              <a:ln w="3810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/>
              <p:nvPr/>
            </p:nvCxnSpPr>
            <p:spPr>
              <a:xfrm flipH="1">
                <a:off x="10267" y="2615"/>
                <a:ext cx="21" cy="6677"/>
              </a:xfrm>
              <a:prstGeom prst="line">
                <a:avLst/>
              </a:prstGeom>
              <a:ln w="3810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/>
              <p:nvPr/>
            </p:nvCxnSpPr>
            <p:spPr>
              <a:xfrm>
                <a:off x="14283" y="2636"/>
                <a:ext cx="5" cy="6661"/>
              </a:xfrm>
              <a:prstGeom prst="line">
                <a:avLst/>
              </a:prstGeom>
              <a:ln w="3810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组合 23"/>
            <p:cNvGrpSpPr/>
            <p:nvPr/>
          </p:nvGrpSpPr>
          <p:grpSpPr>
            <a:xfrm>
              <a:off x="4952" y="4110"/>
              <a:ext cx="633" cy="487"/>
              <a:chOff x="11752" y="1128"/>
              <a:chExt cx="925" cy="658"/>
            </a:xfrm>
          </p:grpSpPr>
          <p:cxnSp>
            <p:nvCxnSpPr>
              <p:cNvPr id="22" name="直接连接符 21"/>
              <p:cNvCxnSpPr/>
              <p:nvPr/>
            </p:nvCxnSpPr>
            <p:spPr>
              <a:xfrm>
                <a:off x="11752" y="1396"/>
                <a:ext cx="341" cy="39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 flipV="1">
                <a:off x="12093" y="1128"/>
                <a:ext cx="584" cy="633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4" name="组合 33"/>
          <p:cNvGrpSpPr/>
          <p:nvPr/>
        </p:nvGrpSpPr>
        <p:grpSpPr>
          <a:xfrm>
            <a:off x="6296660" y="1428115"/>
            <a:ext cx="5562600" cy="3702685"/>
            <a:chOff x="9916" y="2687"/>
            <a:chExt cx="8760" cy="5831"/>
          </a:xfrm>
        </p:grpSpPr>
        <p:grpSp>
          <p:nvGrpSpPr>
            <p:cNvPr id="14" name="组合 13"/>
            <p:cNvGrpSpPr/>
            <p:nvPr/>
          </p:nvGrpSpPr>
          <p:grpSpPr>
            <a:xfrm>
              <a:off x="9916" y="2687"/>
              <a:ext cx="8761" cy="4707"/>
              <a:chOff x="5989" y="2615"/>
              <a:chExt cx="12801" cy="6703"/>
            </a:xfrm>
          </p:grpSpPr>
          <p:pic>
            <p:nvPicPr>
              <p:cNvPr id="15" name="图片 14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89" y="2636"/>
                <a:ext cx="12801" cy="6682"/>
              </a:xfrm>
              <a:prstGeom prst="rect">
                <a:avLst/>
              </a:prstGeom>
            </p:spPr>
          </p:pic>
          <p:cxnSp>
            <p:nvCxnSpPr>
              <p:cNvPr id="16" name="直接连接符 15"/>
              <p:cNvCxnSpPr/>
              <p:nvPr/>
            </p:nvCxnSpPr>
            <p:spPr>
              <a:xfrm>
                <a:off x="5994" y="4836"/>
                <a:ext cx="12793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5989" y="7133"/>
                <a:ext cx="12793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/>
            </p:nvCxnSpPr>
            <p:spPr>
              <a:xfrm flipH="1">
                <a:off x="10267" y="2615"/>
                <a:ext cx="21" cy="6677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14283" y="2636"/>
                <a:ext cx="5" cy="6661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文本框 20"/>
            <p:cNvSpPr txBox="1"/>
            <p:nvPr/>
          </p:nvSpPr>
          <p:spPr>
            <a:xfrm>
              <a:off x="9922" y="7794"/>
              <a:ext cx="875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</a:t>
              </a:r>
              <a:r>
                <a:rPr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egment </a:t>
              </a:r>
              <a:r>
                <a:rPr lang="en-US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uniformly </a:t>
              </a: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13908" y="3215"/>
              <a:ext cx="633" cy="487"/>
              <a:chOff x="11752" y="1128"/>
              <a:chExt cx="925" cy="658"/>
            </a:xfrm>
          </p:grpSpPr>
          <p:cxnSp>
            <p:nvCxnSpPr>
              <p:cNvPr id="26" name="直接连接符 25"/>
              <p:cNvCxnSpPr/>
              <p:nvPr/>
            </p:nvCxnSpPr>
            <p:spPr>
              <a:xfrm>
                <a:off x="11752" y="1396"/>
                <a:ext cx="341" cy="39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/>
              <p:nvPr/>
            </p:nvCxnSpPr>
            <p:spPr>
              <a:xfrm flipV="1">
                <a:off x="12093" y="1128"/>
                <a:ext cx="584" cy="633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组合 27"/>
            <p:cNvGrpSpPr/>
            <p:nvPr/>
          </p:nvGrpSpPr>
          <p:grpSpPr>
            <a:xfrm>
              <a:off x="13864" y="4811"/>
              <a:ext cx="633" cy="487"/>
              <a:chOff x="11752" y="1128"/>
              <a:chExt cx="925" cy="658"/>
            </a:xfrm>
          </p:grpSpPr>
          <p:cxnSp>
            <p:nvCxnSpPr>
              <p:cNvPr id="29" name="直接连接符 28"/>
              <p:cNvCxnSpPr/>
              <p:nvPr/>
            </p:nvCxnSpPr>
            <p:spPr>
              <a:xfrm>
                <a:off x="11752" y="1396"/>
                <a:ext cx="341" cy="39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/>
              <p:nvPr/>
            </p:nvCxnSpPr>
            <p:spPr>
              <a:xfrm flipV="1">
                <a:off x="12093" y="1128"/>
                <a:ext cx="584" cy="633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1" name="文本框 30"/>
          <p:cNvSpPr txBox="1"/>
          <p:nvPr/>
        </p:nvSpPr>
        <p:spPr>
          <a:xfrm>
            <a:off x="1069340" y="5245735"/>
            <a:ext cx="505333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Wingdings" panose="05000000000000000000" charset="0"/>
              <a:buChar char="l"/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xpected effect</a:t>
            </a:r>
          </a:p>
          <a:p>
            <a:pPr marL="342900" indent="-342900" algn="l">
              <a:buFont typeface="Wingdings" panose="05000000000000000000" charset="0"/>
              <a:buChar char="l"/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 to implement 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6806565" y="5245735"/>
            <a:ext cx="505333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Wingdings" panose="05000000000000000000" charset="0"/>
              <a:buChar char="l"/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naccurate segment method</a:t>
            </a:r>
          </a:p>
          <a:p>
            <a:pPr marL="342900" indent="-342900" algn="l">
              <a:buFont typeface="Wingdings" panose="05000000000000000000" charset="0"/>
              <a:buChar char="l"/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asy to implement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44129" y="226233"/>
            <a:ext cx="5024284" cy="410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b="1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Implementation</a:t>
            </a:r>
            <a:endParaRPr lang="zh-CN" altLang="en-US" sz="2000" b="1" dirty="0">
              <a:latin typeface="Times New Roman" panose="02020603050405020304" pitchFamily="18" charset="0"/>
              <a:ea typeface="方正清刻本悦宋简体" panose="02000000000000000000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94025" y="600794"/>
            <a:ext cx="2693433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组合 43"/>
          <p:cNvGrpSpPr/>
          <p:nvPr/>
        </p:nvGrpSpPr>
        <p:grpSpPr>
          <a:xfrm>
            <a:off x="1003935" y="1067435"/>
            <a:ext cx="4519930" cy="2869506"/>
            <a:chOff x="8919" y="2863"/>
            <a:chExt cx="9077" cy="5762"/>
          </a:xfrm>
        </p:grpSpPr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2">
              <a:alphaModFix amt="20000"/>
            </a:blip>
            <a:srcRect t="3851" b="21458"/>
            <a:stretch>
              <a:fillRect/>
            </a:stretch>
          </p:blipFill>
          <p:spPr>
            <a:xfrm>
              <a:off x="9229" y="2863"/>
              <a:ext cx="8767" cy="4674"/>
            </a:xfrm>
            <a:prstGeom prst="rect">
              <a:avLst/>
            </a:prstGeom>
          </p:spPr>
        </p:pic>
        <p:pic>
          <p:nvPicPr>
            <p:cNvPr id="43" name="图片 42"/>
            <p:cNvPicPr>
              <a:picLocks noChangeAspect="1"/>
            </p:cNvPicPr>
            <p:nvPr/>
          </p:nvPicPr>
          <p:blipFill>
            <a:blip r:embed="rId2">
              <a:alphaModFix amt="40000"/>
            </a:blip>
            <a:srcRect t="3851" b="21458"/>
            <a:stretch>
              <a:fillRect/>
            </a:stretch>
          </p:blipFill>
          <p:spPr>
            <a:xfrm>
              <a:off x="9045" y="2959"/>
              <a:ext cx="8767" cy="4674"/>
            </a:xfrm>
            <a:prstGeom prst="rect">
              <a:avLst/>
            </a:prstGeom>
          </p:spPr>
        </p:pic>
        <p:grpSp>
          <p:nvGrpSpPr>
            <p:cNvPr id="41" name="组合 40"/>
            <p:cNvGrpSpPr/>
            <p:nvPr/>
          </p:nvGrpSpPr>
          <p:grpSpPr>
            <a:xfrm>
              <a:off x="8919" y="3048"/>
              <a:ext cx="8768" cy="5577"/>
              <a:chOff x="8919" y="3048"/>
              <a:chExt cx="8768" cy="557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8932" y="7698"/>
                <a:ext cx="8755" cy="9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</a:t>
                </a:r>
                <a:r>
                  <a:rPr lang="en-US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omplexity score of each tile </a:t>
                </a:r>
              </a:p>
            </p:txBody>
          </p:sp>
          <p:grpSp>
            <p:nvGrpSpPr>
              <p:cNvPr id="5" name="组合 4"/>
              <p:cNvGrpSpPr/>
              <p:nvPr/>
            </p:nvGrpSpPr>
            <p:grpSpPr>
              <a:xfrm>
                <a:off x="8919" y="3048"/>
                <a:ext cx="8767" cy="4693"/>
                <a:chOff x="9916" y="2687"/>
                <a:chExt cx="8767" cy="4693"/>
              </a:xfrm>
            </p:grpSpPr>
            <p:pic>
              <p:nvPicPr>
                <p:cNvPr id="4" name="图片 3"/>
                <p:cNvPicPr>
                  <a:picLocks noChangeAspect="1"/>
                </p:cNvPicPr>
                <p:nvPr/>
              </p:nvPicPr>
              <p:blipFill>
                <a:blip r:embed="rId2"/>
                <a:srcRect t="3851" b="21458"/>
                <a:stretch>
                  <a:fillRect/>
                </a:stretch>
              </p:blipFill>
              <p:spPr>
                <a:xfrm>
                  <a:off x="9916" y="2702"/>
                  <a:ext cx="8767" cy="4674"/>
                </a:xfrm>
                <a:prstGeom prst="rect">
                  <a:avLst/>
                </a:prstGeom>
              </p:spPr>
            </p:pic>
            <p:cxnSp>
              <p:nvCxnSpPr>
                <p:cNvPr id="16" name="直接连接符 15"/>
                <p:cNvCxnSpPr/>
                <p:nvPr/>
              </p:nvCxnSpPr>
              <p:spPr>
                <a:xfrm>
                  <a:off x="9919" y="4247"/>
                  <a:ext cx="8755" cy="0"/>
                </a:xfrm>
                <a:prstGeom prst="line">
                  <a:avLst/>
                </a:prstGeom>
                <a:ln w="38100"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7"/>
                <p:cNvCxnSpPr/>
                <p:nvPr/>
              </p:nvCxnSpPr>
              <p:spPr>
                <a:xfrm>
                  <a:off x="9916" y="5860"/>
                  <a:ext cx="8755" cy="0"/>
                </a:xfrm>
                <a:prstGeom prst="line">
                  <a:avLst/>
                </a:prstGeom>
                <a:ln w="38100"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8"/>
                <p:cNvCxnSpPr/>
                <p:nvPr/>
              </p:nvCxnSpPr>
              <p:spPr>
                <a:xfrm flipH="1">
                  <a:off x="12844" y="2687"/>
                  <a:ext cx="14" cy="4689"/>
                </a:xfrm>
                <a:prstGeom prst="line">
                  <a:avLst/>
                </a:prstGeom>
                <a:ln w="38100"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9"/>
                <p:cNvCxnSpPr/>
                <p:nvPr/>
              </p:nvCxnSpPr>
              <p:spPr>
                <a:xfrm>
                  <a:off x="15592" y="2702"/>
                  <a:ext cx="3" cy="4678"/>
                </a:xfrm>
                <a:prstGeom prst="line">
                  <a:avLst/>
                </a:prstGeom>
                <a:ln w="38100"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" name="文本框 5"/>
              <p:cNvSpPr txBox="1"/>
              <p:nvPr/>
            </p:nvSpPr>
            <p:spPr>
              <a:xfrm>
                <a:off x="9928" y="3551"/>
                <a:ext cx="910" cy="7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52</a:t>
                </a:r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9928" y="5003"/>
                <a:ext cx="910" cy="7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67</a:t>
                </a:r>
              </a:p>
            </p:txBody>
          </p:sp>
          <p:sp>
            <p:nvSpPr>
              <p:cNvPr id="34" name="文本框 33"/>
              <p:cNvSpPr txBox="1"/>
              <p:nvPr/>
            </p:nvSpPr>
            <p:spPr>
              <a:xfrm>
                <a:off x="9928" y="6617"/>
                <a:ext cx="910" cy="7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65</a:t>
                </a:r>
              </a:p>
            </p:txBody>
          </p:sp>
          <p:sp>
            <p:nvSpPr>
              <p:cNvPr id="35" name="文本框 34"/>
              <p:cNvSpPr txBox="1"/>
              <p:nvPr/>
            </p:nvSpPr>
            <p:spPr>
              <a:xfrm>
                <a:off x="15676" y="6617"/>
                <a:ext cx="910" cy="7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79</a:t>
                </a:r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15676" y="5004"/>
                <a:ext cx="910" cy="7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48</a:t>
                </a:r>
              </a:p>
            </p:txBody>
          </p:sp>
          <p:sp>
            <p:nvSpPr>
              <p:cNvPr id="37" name="文本框 36"/>
              <p:cNvSpPr txBox="1"/>
              <p:nvPr/>
            </p:nvSpPr>
            <p:spPr>
              <a:xfrm>
                <a:off x="15676" y="3551"/>
                <a:ext cx="910" cy="7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18</a:t>
                </a:r>
              </a:p>
            </p:txBody>
          </p:sp>
          <p:sp>
            <p:nvSpPr>
              <p:cNvPr id="38" name="文本框 37"/>
              <p:cNvSpPr txBox="1"/>
              <p:nvPr/>
            </p:nvSpPr>
            <p:spPr>
              <a:xfrm>
                <a:off x="12834" y="3551"/>
                <a:ext cx="910" cy="7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32</a:t>
                </a:r>
              </a:p>
            </p:txBody>
          </p:sp>
          <p:sp>
            <p:nvSpPr>
              <p:cNvPr id="39" name="文本框 38"/>
              <p:cNvSpPr txBox="1"/>
              <p:nvPr/>
            </p:nvSpPr>
            <p:spPr>
              <a:xfrm>
                <a:off x="12839" y="5004"/>
                <a:ext cx="910" cy="7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55</a:t>
                </a:r>
              </a:p>
            </p:txBody>
          </p:sp>
          <p:sp>
            <p:nvSpPr>
              <p:cNvPr id="40" name="文本框 39"/>
              <p:cNvSpPr txBox="1"/>
              <p:nvPr/>
            </p:nvSpPr>
            <p:spPr>
              <a:xfrm>
                <a:off x="12820" y="6616"/>
                <a:ext cx="910" cy="7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47</a:t>
                </a:r>
              </a:p>
            </p:txBody>
          </p:sp>
        </p:grpSp>
      </p:grpSp>
      <p:sp>
        <p:nvSpPr>
          <p:cNvPr id="71" name="矩形 70"/>
          <p:cNvSpPr/>
          <p:nvPr/>
        </p:nvSpPr>
        <p:spPr>
          <a:xfrm>
            <a:off x="9051290" y="1009650"/>
            <a:ext cx="1731010" cy="60769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Selector</a:t>
            </a:r>
          </a:p>
        </p:txBody>
      </p:sp>
      <p:cxnSp>
        <p:nvCxnSpPr>
          <p:cNvPr id="73" name="肘形连接符 72"/>
          <p:cNvCxnSpPr>
            <a:cxnSpLocks/>
            <a:stCxn id="4" idx="3"/>
            <a:endCxn id="74" idx="1"/>
          </p:cNvCxnSpPr>
          <p:nvPr/>
        </p:nvCxnSpPr>
        <p:spPr>
          <a:xfrm flipV="1">
            <a:off x="5369499" y="1341732"/>
            <a:ext cx="536794" cy="98914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折角形 73"/>
          <p:cNvSpPr/>
          <p:nvPr/>
        </p:nvSpPr>
        <p:spPr>
          <a:xfrm>
            <a:off x="5906293" y="904876"/>
            <a:ext cx="1273652" cy="873712"/>
          </a:xfrm>
          <a:prstGeom prst="foldedCorner">
            <a:avLst>
              <a:gd name="adj" fmla="val 38062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20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Manifest.json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96" name="组合 195"/>
          <p:cNvGrpSpPr/>
          <p:nvPr/>
        </p:nvGrpSpPr>
        <p:grpSpPr>
          <a:xfrm>
            <a:off x="8762365" y="4553585"/>
            <a:ext cx="2357120" cy="1381125"/>
            <a:chOff x="13799" y="7171"/>
            <a:chExt cx="3712" cy="2175"/>
          </a:xfrm>
        </p:grpSpPr>
        <p:sp>
          <p:nvSpPr>
            <p:cNvPr id="195" name="等腰三角形 194"/>
            <p:cNvSpPr/>
            <p:nvPr/>
          </p:nvSpPr>
          <p:spPr>
            <a:xfrm>
              <a:off x="15333" y="9006"/>
              <a:ext cx="751" cy="341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4" name="图片 93"/>
            <p:cNvPicPr>
              <a:picLocks noChangeAspect="1"/>
            </p:cNvPicPr>
            <p:nvPr/>
          </p:nvPicPr>
          <p:blipFill>
            <a:blip r:embed="rId3"/>
            <a:srcRect r="-102" b="77"/>
            <a:stretch>
              <a:fillRect/>
            </a:stretch>
          </p:blipFill>
          <p:spPr>
            <a:xfrm>
              <a:off x="13799" y="7171"/>
              <a:ext cx="3713" cy="1876"/>
            </a:xfrm>
            <a:prstGeom prst="rect">
              <a:avLst/>
            </a:prstGeom>
            <a:ln w="57150">
              <a:solidFill>
                <a:schemeClr val="tx1"/>
              </a:solidFill>
            </a:ln>
          </p:spPr>
        </p:pic>
      </p:grpSp>
      <p:sp>
        <p:nvSpPr>
          <p:cNvPr id="96" name="矩形 95"/>
          <p:cNvSpPr/>
          <p:nvPr/>
        </p:nvSpPr>
        <p:spPr>
          <a:xfrm>
            <a:off x="746760" y="829310"/>
            <a:ext cx="6502400" cy="534987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/>
          <p:cNvSpPr/>
          <p:nvPr/>
        </p:nvSpPr>
        <p:spPr>
          <a:xfrm>
            <a:off x="7933690" y="828675"/>
            <a:ext cx="4015105" cy="5350510"/>
          </a:xfrm>
          <a:prstGeom prst="rect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9" name="组合 148"/>
          <p:cNvGrpSpPr/>
          <p:nvPr/>
        </p:nvGrpSpPr>
        <p:grpSpPr>
          <a:xfrm>
            <a:off x="1003300" y="4057015"/>
            <a:ext cx="6065088" cy="2060383"/>
            <a:chOff x="1638" y="6282"/>
            <a:chExt cx="11095" cy="3736"/>
          </a:xfrm>
        </p:grpSpPr>
        <p:grpSp>
          <p:nvGrpSpPr>
            <p:cNvPr id="148" name="组合 147"/>
            <p:cNvGrpSpPr/>
            <p:nvPr/>
          </p:nvGrpSpPr>
          <p:grpSpPr>
            <a:xfrm>
              <a:off x="1638" y="6282"/>
              <a:ext cx="11095" cy="3736"/>
              <a:chOff x="1638" y="6499"/>
              <a:chExt cx="11095" cy="3736"/>
            </a:xfrm>
          </p:grpSpPr>
          <p:grpSp>
            <p:nvGrpSpPr>
              <p:cNvPr id="95" name="组合 94"/>
              <p:cNvGrpSpPr/>
              <p:nvPr/>
            </p:nvGrpSpPr>
            <p:grpSpPr>
              <a:xfrm>
                <a:off x="1638" y="6499"/>
                <a:ext cx="11095" cy="3677"/>
                <a:chOff x="743" y="8016"/>
                <a:chExt cx="12255" cy="4942"/>
              </a:xfrm>
            </p:grpSpPr>
            <p:grpSp>
              <p:nvGrpSpPr>
                <p:cNvPr id="91" name="组合 90"/>
                <p:cNvGrpSpPr/>
                <p:nvPr/>
              </p:nvGrpSpPr>
              <p:grpSpPr>
                <a:xfrm>
                  <a:off x="1063" y="8154"/>
                  <a:ext cx="9185" cy="1542"/>
                  <a:chOff x="1086" y="8488"/>
                  <a:chExt cx="9185" cy="1542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1086" y="8488"/>
                    <a:ext cx="2416" cy="1542"/>
                    <a:chOff x="1086" y="8488"/>
                    <a:chExt cx="2416" cy="1542"/>
                  </a:xfrm>
                </p:grpSpPr>
                <p:pic>
                  <p:nvPicPr>
                    <p:cNvPr id="54" name="图片 53"/>
                    <p:cNvPicPr>
                      <a:picLocks noChangeAspect="1"/>
                    </p:cNvPicPr>
                    <p:nvPr/>
                  </p:nvPicPr>
                  <p:blipFill>
                    <a:blip r:embed="rId3">
                      <a:alphaModFix amt="20000"/>
                    </a:blip>
                    <a:srcRect l="294" t="-581" r="66300" b="59857"/>
                    <a:stretch>
                      <a:fillRect/>
                    </a:stretch>
                  </p:blipFill>
                  <p:spPr>
                    <a:xfrm>
                      <a:off x="1230" y="8488"/>
                      <a:ext cx="2273" cy="140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53" name="图片 52"/>
                    <p:cNvPicPr>
                      <a:picLocks noChangeAspect="1"/>
                    </p:cNvPicPr>
                    <p:nvPr/>
                  </p:nvPicPr>
                  <p:blipFill>
                    <a:blip r:embed="rId3">
                      <a:alphaModFix amt="40000"/>
                    </a:blip>
                    <a:srcRect l="294" t="-581" r="66300" b="59857"/>
                    <a:stretch>
                      <a:fillRect/>
                    </a:stretch>
                  </p:blipFill>
                  <p:spPr>
                    <a:xfrm>
                      <a:off x="1170" y="8548"/>
                      <a:ext cx="2273" cy="140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45" name="图片 44"/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rcRect l="294" t="-581" r="66300" b="59857"/>
                    <a:stretch>
                      <a:fillRect/>
                    </a:stretch>
                  </p:blipFill>
                  <p:spPr>
                    <a:xfrm>
                      <a:off x="1086" y="8628"/>
                      <a:ext cx="2273" cy="1402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56" name="组合 55"/>
                  <p:cNvGrpSpPr/>
                  <p:nvPr/>
                </p:nvGrpSpPr>
                <p:grpSpPr>
                  <a:xfrm>
                    <a:off x="5016" y="8488"/>
                    <a:ext cx="2416" cy="1542"/>
                    <a:chOff x="1086" y="8488"/>
                    <a:chExt cx="2416" cy="1542"/>
                  </a:xfrm>
                </p:grpSpPr>
                <p:pic>
                  <p:nvPicPr>
                    <p:cNvPr id="57" name="图片 56"/>
                    <p:cNvPicPr>
                      <a:picLocks noChangeAspect="1"/>
                    </p:cNvPicPr>
                    <p:nvPr/>
                  </p:nvPicPr>
                  <p:blipFill>
                    <a:blip r:embed="rId3">
                      <a:alphaModFix amt="20000"/>
                    </a:blip>
                    <a:srcRect l="294" t="-581" r="66300" b="59857"/>
                    <a:stretch>
                      <a:fillRect/>
                    </a:stretch>
                  </p:blipFill>
                  <p:spPr>
                    <a:xfrm>
                      <a:off x="1230" y="8488"/>
                      <a:ext cx="2273" cy="140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58" name="图片 57"/>
                    <p:cNvPicPr>
                      <a:picLocks noChangeAspect="1"/>
                    </p:cNvPicPr>
                    <p:nvPr/>
                  </p:nvPicPr>
                  <p:blipFill>
                    <a:blip r:embed="rId3">
                      <a:alphaModFix amt="40000"/>
                    </a:blip>
                    <a:srcRect l="294" t="-581" r="66300" b="59857"/>
                    <a:stretch>
                      <a:fillRect/>
                    </a:stretch>
                  </p:blipFill>
                  <p:spPr>
                    <a:xfrm>
                      <a:off x="1170" y="8548"/>
                      <a:ext cx="2273" cy="140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59" name="图片 58"/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rcRect l="294" t="-581" r="66300" b="59857"/>
                    <a:stretch>
                      <a:fillRect/>
                    </a:stretch>
                  </p:blipFill>
                  <p:spPr>
                    <a:xfrm>
                      <a:off x="1086" y="8628"/>
                      <a:ext cx="2273" cy="1402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60" name="组合 59"/>
                  <p:cNvGrpSpPr/>
                  <p:nvPr/>
                </p:nvGrpSpPr>
                <p:grpSpPr>
                  <a:xfrm>
                    <a:off x="7855" y="8488"/>
                    <a:ext cx="2416" cy="1542"/>
                    <a:chOff x="1086" y="8488"/>
                    <a:chExt cx="2416" cy="1542"/>
                  </a:xfrm>
                </p:grpSpPr>
                <p:pic>
                  <p:nvPicPr>
                    <p:cNvPr id="75" name="图片 74"/>
                    <p:cNvPicPr>
                      <a:picLocks noChangeAspect="1"/>
                    </p:cNvPicPr>
                    <p:nvPr/>
                  </p:nvPicPr>
                  <p:blipFill>
                    <a:blip r:embed="rId3">
                      <a:alphaModFix amt="20000"/>
                    </a:blip>
                    <a:srcRect l="294" t="-581" r="66300" b="59857"/>
                    <a:stretch>
                      <a:fillRect/>
                    </a:stretch>
                  </p:blipFill>
                  <p:spPr>
                    <a:xfrm>
                      <a:off x="1230" y="8488"/>
                      <a:ext cx="2273" cy="140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79" name="图片 78"/>
                    <p:cNvPicPr>
                      <a:picLocks noChangeAspect="1"/>
                    </p:cNvPicPr>
                    <p:nvPr/>
                  </p:nvPicPr>
                  <p:blipFill>
                    <a:blip r:embed="rId3">
                      <a:alphaModFix amt="40000"/>
                    </a:blip>
                    <a:srcRect l="294" t="-581" r="66300" b="59857"/>
                    <a:stretch>
                      <a:fillRect/>
                    </a:stretch>
                  </p:blipFill>
                  <p:spPr>
                    <a:xfrm>
                      <a:off x="1170" y="8548"/>
                      <a:ext cx="2273" cy="140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80" name="图片 79"/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rcRect l="294" t="-581" r="66300" b="59857"/>
                    <a:stretch>
                      <a:fillRect/>
                    </a:stretch>
                  </p:blipFill>
                  <p:spPr>
                    <a:xfrm>
                      <a:off x="1086" y="8628"/>
                      <a:ext cx="2273" cy="1402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87" name="组合 86"/>
                  <p:cNvGrpSpPr/>
                  <p:nvPr/>
                </p:nvGrpSpPr>
                <p:grpSpPr>
                  <a:xfrm>
                    <a:off x="3908" y="9305"/>
                    <a:ext cx="665" cy="150"/>
                    <a:chOff x="6773" y="9322"/>
                    <a:chExt cx="665" cy="150"/>
                  </a:xfrm>
                </p:grpSpPr>
                <p:sp>
                  <p:nvSpPr>
                    <p:cNvPr id="84" name="椭圆 83"/>
                    <p:cNvSpPr/>
                    <p:nvPr/>
                  </p:nvSpPr>
                  <p:spPr>
                    <a:xfrm>
                      <a:off x="6773" y="9322"/>
                      <a:ext cx="150" cy="15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  <p:sp>
                  <p:nvSpPr>
                    <p:cNvPr id="85" name="椭圆 84"/>
                    <p:cNvSpPr/>
                    <p:nvPr/>
                  </p:nvSpPr>
                  <p:spPr>
                    <a:xfrm>
                      <a:off x="7037" y="9322"/>
                      <a:ext cx="150" cy="15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  <p:sp>
                  <p:nvSpPr>
                    <p:cNvPr id="86" name="椭圆 85"/>
                    <p:cNvSpPr/>
                    <p:nvPr/>
                  </p:nvSpPr>
                  <p:spPr>
                    <a:xfrm>
                      <a:off x="7288" y="9322"/>
                      <a:ext cx="150" cy="15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</p:grpSp>
            <p:sp>
              <p:nvSpPr>
                <p:cNvPr id="92" name="矩形 91"/>
                <p:cNvSpPr/>
                <p:nvPr/>
              </p:nvSpPr>
              <p:spPr>
                <a:xfrm>
                  <a:off x="743" y="8016"/>
                  <a:ext cx="12255" cy="494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lt1"/>
                      </a:solidFill>
                    </a14:hiddenFill>
                  </a:ext>
                </a:extLst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101" name="组合 100"/>
              <p:cNvGrpSpPr/>
              <p:nvPr/>
            </p:nvGrpSpPr>
            <p:grpSpPr>
              <a:xfrm>
                <a:off x="1876" y="8365"/>
                <a:ext cx="8315" cy="1870"/>
                <a:chOff x="1086" y="8488"/>
                <a:chExt cx="9185" cy="2514"/>
              </a:xfrm>
            </p:grpSpPr>
            <p:grpSp>
              <p:nvGrpSpPr>
                <p:cNvPr id="102" name="组合 101"/>
                <p:cNvGrpSpPr/>
                <p:nvPr/>
              </p:nvGrpSpPr>
              <p:grpSpPr>
                <a:xfrm>
                  <a:off x="1086" y="8488"/>
                  <a:ext cx="2416" cy="2514"/>
                  <a:chOff x="1086" y="8488"/>
                  <a:chExt cx="2416" cy="2514"/>
                </a:xfrm>
              </p:grpSpPr>
              <p:grpSp>
                <p:nvGrpSpPr>
                  <p:cNvPr id="103" name="组合 102"/>
                  <p:cNvGrpSpPr/>
                  <p:nvPr/>
                </p:nvGrpSpPr>
                <p:grpSpPr>
                  <a:xfrm>
                    <a:off x="1086" y="8488"/>
                    <a:ext cx="2416" cy="1542"/>
                    <a:chOff x="1086" y="8488"/>
                    <a:chExt cx="2416" cy="1542"/>
                  </a:xfrm>
                </p:grpSpPr>
                <p:pic>
                  <p:nvPicPr>
                    <p:cNvPr id="104" name="图片 103"/>
                    <p:cNvPicPr>
                      <a:picLocks noChangeAspect="1"/>
                    </p:cNvPicPr>
                    <p:nvPr/>
                  </p:nvPicPr>
                  <p:blipFill>
                    <a:blip r:embed="rId3">
                      <a:alphaModFix amt="20000"/>
                    </a:blip>
                    <a:srcRect l="294" t="-581" r="66300" b="59857"/>
                    <a:stretch>
                      <a:fillRect/>
                    </a:stretch>
                  </p:blipFill>
                  <p:spPr>
                    <a:xfrm>
                      <a:off x="1230" y="8488"/>
                      <a:ext cx="2273" cy="140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5" name="图片 104"/>
                    <p:cNvPicPr>
                      <a:picLocks noChangeAspect="1"/>
                    </p:cNvPicPr>
                    <p:nvPr/>
                  </p:nvPicPr>
                  <p:blipFill>
                    <a:blip r:embed="rId3">
                      <a:alphaModFix amt="40000"/>
                    </a:blip>
                    <a:srcRect l="294" t="-581" r="66300" b="59857"/>
                    <a:stretch>
                      <a:fillRect/>
                    </a:stretch>
                  </p:blipFill>
                  <p:spPr>
                    <a:xfrm>
                      <a:off x="1170" y="8548"/>
                      <a:ext cx="2273" cy="140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6" name="图片 105"/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rcRect l="66132" t="58455" r="462" b="821"/>
                    <a:stretch>
                      <a:fillRect/>
                    </a:stretch>
                  </p:blipFill>
                  <p:spPr>
                    <a:xfrm>
                      <a:off x="1086" y="8628"/>
                      <a:ext cx="2273" cy="1402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107" name="文本框 106"/>
                  <p:cNvSpPr txBox="1"/>
                  <p:nvPr/>
                </p:nvSpPr>
                <p:spPr>
                  <a:xfrm>
                    <a:off x="1110" y="10030"/>
                    <a:ext cx="2333" cy="97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360P</a:t>
                    </a:r>
                  </a:p>
                </p:txBody>
              </p:sp>
            </p:grpSp>
            <p:grpSp>
              <p:nvGrpSpPr>
                <p:cNvPr id="108" name="组合 107"/>
                <p:cNvGrpSpPr/>
                <p:nvPr/>
              </p:nvGrpSpPr>
              <p:grpSpPr>
                <a:xfrm>
                  <a:off x="5001" y="8488"/>
                  <a:ext cx="2431" cy="2514"/>
                  <a:chOff x="4046" y="8488"/>
                  <a:chExt cx="2431" cy="2514"/>
                </a:xfrm>
              </p:grpSpPr>
              <p:grpSp>
                <p:nvGrpSpPr>
                  <p:cNvPr id="109" name="组合 108"/>
                  <p:cNvGrpSpPr/>
                  <p:nvPr/>
                </p:nvGrpSpPr>
                <p:grpSpPr>
                  <a:xfrm>
                    <a:off x="4061" y="8488"/>
                    <a:ext cx="2416" cy="1542"/>
                    <a:chOff x="1086" y="8488"/>
                    <a:chExt cx="2416" cy="1542"/>
                  </a:xfrm>
                </p:grpSpPr>
                <p:pic>
                  <p:nvPicPr>
                    <p:cNvPr id="110" name="图片 109"/>
                    <p:cNvPicPr>
                      <a:picLocks noChangeAspect="1"/>
                    </p:cNvPicPr>
                    <p:nvPr/>
                  </p:nvPicPr>
                  <p:blipFill>
                    <a:blip r:embed="rId3">
                      <a:alphaModFix amt="20000"/>
                    </a:blip>
                    <a:srcRect l="294" t="-581" r="66300" b="59857"/>
                    <a:stretch>
                      <a:fillRect/>
                    </a:stretch>
                  </p:blipFill>
                  <p:spPr>
                    <a:xfrm>
                      <a:off x="1230" y="8488"/>
                      <a:ext cx="2273" cy="140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1" name="图片 110"/>
                    <p:cNvPicPr>
                      <a:picLocks noChangeAspect="1"/>
                    </p:cNvPicPr>
                    <p:nvPr/>
                  </p:nvPicPr>
                  <p:blipFill>
                    <a:blip r:embed="rId3">
                      <a:alphaModFix amt="40000"/>
                    </a:blip>
                    <a:srcRect l="294" t="-581" r="66300" b="59857"/>
                    <a:stretch>
                      <a:fillRect/>
                    </a:stretch>
                  </p:blipFill>
                  <p:spPr>
                    <a:xfrm>
                      <a:off x="1170" y="8548"/>
                      <a:ext cx="2273" cy="140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2" name="图片 111"/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rcRect l="65353" t="57050" r="1241" b="2226"/>
                    <a:stretch>
                      <a:fillRect/>
                    </a:stretch>
                  </p:blipFill>
                  <p:spPr>
                    <a:xfrm>
                      <a:off x="1086" y="8628"/>
                      <a:ext cx="2273" cy="1402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113" name="文本框 112"/>
                  <p:cNvSpPr txBox="1"/>
                  <p:nvPr/>
                </p:nvSpPr>
                <p:spPr>
                  <a:xfrm>
                    <a:off x="4046" y="10030"/>
                    <a:ext cx="2333" cy="97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720P</a:t>
                    </a:r>
                  </a:p>
                </p:txBody>
              </p:sp>
            </p:grpSp>
            <p:grpSp>
              <p:nvGrpSpPr>
                <p:cNvPr id="114" name="组合 113"/>
                <p:cNvGrpSpPr/>
                <p:nvPr/>
              </p:nvGrpSpPr>
              <p:grpSpPr>
                <a:xfrm>
                  <a:off x="7825" y="8488"/>
                  <a:ext cx="2446" cy="2514"/>
                  <a:chOff x="7825" y="8488"/>
                  <a:chExt cx="2446" cy="2514"/>
                </a:xfrm>
              </p:grpSpPr>
              <p:grpSp>
                <p:nvGrpSpPr>
                  <p:cNvPr id="115" name="组合 114"/>
                  <p:cNvGrpSpPr/>
                  <p:nvPr/>
                </p:nvGrpSpPr>
                <p:grpSpPr>
                  <a:xfrm>
                    <a:off x="7855" y="8488"/>
                    <a:ext cx="2416" cy="1542"/>
                    <a:chOff x="1086" y="8488"/>
                    <a:chExt cx="2416" cy="1542"/>
                  </a:xfrm>
                </p:grpSpPr>
                <p:pic>
                  <p:nvPicPr>
                    <p:cNvPr id="116" name="图片 115"/>
                    <p:cNvPicPr>
                      <a:picLocks noChangeAspect="1"/>
                    </p:cNvPicPr>
                    <p:nvPr/>
                  </p:nvPicPr>
                  <p:blipFill>
                    <a:blip r:embed="rId3">
                      <a:alphaModFix amt="20000"/>
                    </a:blip>
                    <a:srcRect l="294" t="-581" r="66300" b="59857"/>
                    <a:stretch>
                      <a:fillRect/>
                    </a:stretch>
                  </p:blipFill>
                  <p:spPr>
                    <a:xfrm>
                      <a:off x="1230" y="8488"/>
                      <a:ext cx="2273" cy="140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7" name="图片 116"/>
                    <p:cNvPicPr>
                      <a:picLocks noChangeAspect="1"/>
                    </p:cNvPicPr>
                    <p:nvPr/>
                  </p:nvPicPr>
                  <p:blipFill>
                    <a:blip r:embed="rId3">
                      <a:alphaModFix amt="40000"/>
                    </a:blip>
                    <a:srcRect l="294" t="-581" r="66300" b="59857"/>
                    <a:stretch>
                      <a:fillRect/>
                    </a:stretch>
                  </p:blipFill>
                  <p:spPr>
                    <a:xfrm>
                      <a:off x="1170" y="8548"/>
                      <a:ext cx="2273" cy="140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8" name="图片 117"/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rcRect l="65937" t="59392" r="657" b="-116"/>
                    <a:stretch>
                      <a:fillRect/>
                    </a:stretch>
                  </p:blipFill>
                  <p:spPr>
                    <a:xfrm>
                      <a:off x="1086" y="8628"/>
                      <a:ext cx="2273" cy="1402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119" name="文本框 118"/>
                  <p:cNvSpPr txBox="1"/>
                  <p:nvPr/>
                </p:nvSpPr>
                <p:spPr>
                  <a:xfrm>
                    <a:off x="7825" y="10030"/>
                    <a:ext cx="2333" cy="97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1080P</a:t>
                    </a:r>
                  </a:p>
                </p:txBody>
              </p:sp>
            </p:grpSp>
            <p:grpSp>
              <p:nvGrpSpPr>
                <p:cNvPr id="120" name="组合 119"/>
                <p:cNvGrpSpPr/>
                <p:nvPr/>
              </p:nvGrpSpPr>
              <p:grpSpPr>
                <a:xfrm>
                  <a:off x="3908" y="9305"/>
                  <a:ext cx="665" cy="150"/>
                  <a:chOff x="6773" y="9322"/>
                  <a:chExt cx="665" cy="150"/>
                </a:xfrm>
              </p:grpSpPr>
              <p:sp>
                <p:nvSpPr>
                  <p:cNvPr id="121" name="椭圆 120"/>
                  <p:cNvSpPr/>
                  <p:nvPr/>
                </p:nvSpPr>
                <p:spPr>
                  <a:xfrm>
                    <a:off x="6773" y="9322"/>
                    <a:ext cx="150" cy="150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22" name="椭圆 121"/>
                  <p:cNvSpPr/>
                  <p:nvPr/>
                </p:nvSpPr>
                <p:spPr>
                  <a:xfrm>
                    <a:off x="7037" y="9322"/>
                    <a:ext cx="150" cy="150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23" name="椭圆 122"/>
                  <p:cNvSpPr/>
                  <p:nvPr/>
                </p:nvSpPr>
                <p:spPr>
                  <a:xfrm>
                    <a:off x="7288" y="9322"/>
                    <a:ext cx="150" cy="150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</p:grpSp>
        <p:grpSp>
          <p:nvGrpSpPr>
            <p:cNvPr id="136" name="组合 135"/>
            <p:cNvGrpSpPr/>
            <p:nvPr/>
          </p:nvGrpSpPr>
          <p:grpSpPr>
            <a:xfrm rot="5400000">
              <a:off x="8799" y="7776"/>
              <a:ext cx="571" cy="120"/>
              <a:chOff x="4683" y="7410"/>
              <a:chExt cx="602" cy="112"/>
            </a:xfrm>
          </p:grpSpPr>
          <p:sp>
            <p:nvSpPr>
              <p:cNvPr id="137" name="椭圆 136"/>
              <p:cNvSpPr/>
              <p:nvPr/>
            </p:nvSpPr>
            <p:spPr>
              <a:xfrm>
                <a:off x="4683" y="7410"/>
                <a:ext cx="136" cy="1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8" name="椭圆 137"/>
              <p:cNvSpPr/>
              <p:nvPr/>
            </p:nvSpPr>
            <p:spPr>
              <a:xfrm>
                <a:off x="4922" y="7410"/>
                <a:ext cx="136" cy="1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9" name="椭圆 138"/>
              <p:cNvSpPr/>
              <p:nvPr/>
            </p:nvSpPr>
            <p:spPr>
              <a:xfrm>
                <a:off x="5149" y="7410"/>
                <a:ext cx="136" cy="1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40" name="组合 139"/>
            <p:cNvGrpSpPr/>
            <p:nvPr/>
          </p:nvGrpSpPr>
          <p:grpSpPr>
            <a:xfrm rot="5400000">
              <a:off x="6229" y="7806"/>
              <a:ext cx="571" cy="120"/>
              <a:chOff x="4683" y="7410"/>
              <a:chExt cx="602" cy="112"/>
            </a:xfrm>
          </p:grpSpPr>
          <p:sp>
            <p:nvSpPr>
              <p:cNvPr id="141" name="椭圆 140"/>
              <p:cNvSpPr/>
              <p:nvPr/>
            </p:nvSpPr>
            <p:spPr>
              <a:xfrm>
                <a:off x="4683" y="7410"/>
                <a:ext cx="136" cy="1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2" name="椭圆 141"/>
              <p:cNvSpPr/>
              <p:nvPr/>
            </p:nvSpPr>
            <p:spPr>
              <a:xfrm>
                <a:off x="4922" y="7410"/>
                <a:ext cx="136" cy="1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3" name="椭圆 142"/>
              <p:cNvSpPr/>
              <p:nvPr/>
            </p:nvSpPr>
            <p:spPr>
              <a:xfrm>
                <a:off x="5149" y="7410"/>
                <a:ext cx="136" cy="1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44" name="组合 143"/>
            <p:cNvGrpSpPr/>
            <p:nvPr/>
          </p:nvGrpSpPr>
          <p:grpSpPr>
            <a:xfrm rot="5400000">
              <a:off x="2619" y="7806"/>
              <a:ext cx="571" cy="120"/>
              <a:chOff x="4683" y="7410"/>
              <a:chExt cx="602" cy="112"/>
            </a:xfrm>
          </p:grpSpPr>
          <p:sp>
            <p:nvSpPr>
              <p:cNvPr id="145" name="椭圆 144"/>
              <p:cNvSpPr/>
              <p:nvPr/>
            </p:nvSpPr>
            <p:spPr>
              <a:xfrm>
                <a:off x="4683" y="7410"/>
                <a:ext cx="136" cy="1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6" name="椭圆 145"/>
              <p:cNvSpPr/>
              <p:nvPr/>
            </p:nvSpPr>
            <p:spPr>
              <a:xfrm>
                <a:off x="4922" y="7410"/>
                <a:ext cx="136" cy="1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7" name="椭圆 146"/>
              <p:cNvSpPr/>
              <p:nvPr/>
            </p:nvSpPr>
            <p:spPr>
              <a:xfrm>
                <a:off x="5149" y="7410"/>
                <a:ext cx="136" cy="1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91" name="组合 190"/>
          <p:cNvGrpSpPr/>
          <p:nvPr/>
        </p:nvGrpSpPr>
        <p:grpSpPr>
          <a:xfrm>
            <a:off x="5908675" y="4732020"/>
            <a:ext cx="972185" cy="1173480"/>
            <a:chOff x="9442" y="8124"/>
            <a:chExt cx="1531" cy="1848"/>
          </a:xfrm>
        </p:grpSpPr>
        <p:pic>
          <p:nvPicPr>
            <p:cNvPr id="153" name="图片 15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42" y="8124"/>
              <a:ext cx="1531" cy="923"/>
            </a:xfrm>
            <a:prstGeom prst="rect">
              <a:avLst/>
            </a:prstGeom>
          </p:spPr>
        </p:pic>
        <p:sp>
          <p:nvSpPr>
            <p:cNvPr id="154" name="文本框 153"/>
            <p:cNvSpPr txBox="1"/>
            <p:nvPr/>
          </p:nvSpPr>
          <p:spPr>
            <a:xfrm>
              <a:off x="9479" y="8954"/>
              <a:ext cx="1494" cy="10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r>
                <a:rPr lang="en-US" altLang="zh-CN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</a:t>
              </a:r>
              <a:r>
                <a:rPr lang="en-US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144P</a:t>
              </a:r>
            </a:p>
          </p:txBody>
        </p:sp>
      </p:grpSp>
      <p:cxnSp>
        <p:nvCxnSpPr>
          <p:cNvPr id="192" name="肘形连接符 191"/>
          <p:cNvCxnSpPr>
            <a:cxnSpLocks/>
            <a:stCxn id="92" idx="3"/>
            <a:endCxn id="247" idx="1"/>
          </p:cNvCxnSpPr>
          <p:nvPr/>
        </p:nvCxnSpPr>
        <p:spPr>
          <a:xfrm flipV="1">
            <a:off x="7068185" y="2436495"/>
            <a:ext cx="1331595" cy="2633980"/>
          </a:xfrm>
          <a:prstGeom prst="bentConnector3">
            <a:avLst>
              <a:gd name="adj1" fmla="val 45255"/>
            </a:avLst>
          </a:prstGeom>
          <a:ln w="38100">
            <a:solidFill>
              <a:schemeClr val="accent6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3" name="文本框 192"/>
          <p:cNvSpPr txBox="1"/>
          <p:nvPr/>
        </p:nvSpPr>
        <p:spPr>
          <a:xfrm>
            <a:off x="2221230" y="6179185"/>
            <a:ext cx="31489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erver </a:t>
            </a:r>
          </a:p>
        </p:txBody>
      </p:sp>
      <p:sp>
        <p:nvSpPr>
          <p:cNvPr id="194" name="文本框 193"/>
          <p:cNvSpPr txBox="1"/>
          <p:nvPr/>
        </p:nvSpPr>
        <p:spPr>
          <a:xfrm>
            <a:off x="8448675" y="6179185"/>
            <a:ext cx="31489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lient </a:t>
            </a:r>
          </a:p>
        </p:txBody>
      </p:sp>
      <p:cxnSp>
        <p:nvCxnSpPr>
          <p:cNvPr id="198" name="直接箭头连接符 197"/>
          <p:cNvCxnSpPr/>
          <p:nvPr/>
        </p:nvCxnSpPr>
        <p:spPr>
          <a:xfrm>
            <a:off x="8961120" y="4272280"/>
            <a:ext cx="2540" cy="249555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直接箭头连接符 198"/>
          <p:cNvCxnSpPr/>
          <p:nvPr/>
        </p:nvCxnSpPr>
        <p:spPr>
          <a:xfrm>
            <a:off x="10695940" y="4272280"/>
            <a:ext cx="10160" cy="24892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直接箭头连接符 201"/>
          <p:cNvCxnSpPr>
            <a:cxnSpLocks/>
            <a:endCxn id="74" idx="2"/>
          </p:cNvCxnSpPr>
          <p:nvPr/>
        </p:nvCxnSpPr>
        <p:spPr>
          <a:xfrm flipH="1" flipV="1">
            <a:off x="6543119" y="1778588"/>
            <a:ext cx="5124" cy="2278427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直接箭头连接符 204"/>
          <p:cNvCxnSpPr>
            <a:endCxn id="71" idx="1"/>
          </p:cNvCxnSpPr>
          <p:nvPr/>
        </p:nvCxnSpPr>
        <p:spPr>
          <a:xfrm flipV="1">
            <a:off x="7158355" y="1313815"/>
            <a:ext cx="1892935" cy="8255"/>
          </a:xfrm>
          <a:prstGeom prst="straightConnector1">
            <a:avLst/>
          </a:prstGeom>
          <a:ln w="38100">
            <a:solidFill>
              <a:srgbClr val="FFC000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8" name="组合 247"/>
          <p:cNvGrpSpPr/>
          <p:nvPr/>
        </p:nvGrpSpPr>
        <p:grpSpPr>
          <a:xfrm>
            <a:off x="8399780" y="1936115"/>
            <a:ext cx="3034030" cy="999490"/>
            <a:chOff x="13228" y="3123"/>
            <a:chExt cx="4778" cy="1574"/>
          </a:xfrm>
        </p:grpSpPr>
        <p:grpSp>
          <p:nvGrpSpPr>
            <p:cNvPr id="208" name="组合 207"/>
            <p:cNvGrpSpPr/>
            <p:nvPr/>
          </p:nvGrpSpPr>
          <p:grpSpPr>
            <a:xfrm>
              <a:off x="13377" y="3544"/>
              <a:ext cx="1732" cy="986"/>
              <a:chOff x="13071" y="3311"/>
              <a:chExt cx="2088" cy="1188"/>
            </a:xfrm>
          </p:grpSpPr>
          <p:sp>
            <p:nvSpPr>
              <p:cNvPr id="206" name="矩形 205"/>
              <p:cNvSpPr/>
              <p:nvPr/>
            </p:nvSpPr>
            <p:spPr>
              <a:xfrm>
                <a:off x="13120" y="3311"/>
                <a:ext cx="1988" cy="502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Loader</a:t>
                </a:r>
              </a:p>
            </p:txBody>
          </p:sp>
          <p:sp>
            <p:nvSpPr>
              <p:cNvPr id="207" name="矩形 206"/>
              <p:cNvSpPr/>
              <p:nvPr/>
            </p:nvSpPr>
            <p:spPr>
              <a:xfrm>
                <a:off x="13071" y="3813"/>
                <a:ext cx="2088" cy="68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Decoder</a:t>
                </a:r>
              </a:p>
            </p:txBody>
          </p:sp>
        </p:grpSp>
        <p:grpSp>
          <p:nvGrpSpPr>
            <p:cNvPr id="246" name="组合 245"/>
            <p:cNvGrpSpPr/>
            <p:nvPr/>
          </p:nvGrpSpPr>
          <p:grpSpPr>
            <a:xfrm>
              <a:off x="16032" y="3224"/>
              <a:ext cx="1775" cy="1363"/>
              <a:chOff x="15927" y="3191"/>
              <a:chExt cx="1775" cy="1363"/>
            </a:xfrm>
          </p:grpSpPr>
          <p:grpSp>
            <p:nvGrpSpPr>
              <p:cNvPr id="244" name="组合 243"/>
              <p:cNvGrpSpPr/>
              <p:nvPr/>
            </p:nvGrpSpPr>
            <p:grpSpPr>
              <a:xfrm>
                <a:off x="16228" y="3342"/>
                <a:ext cx="1474" cy="1212"/>
                <a:chOff x="17018" y="323"/>
                <a:chExt cx="1474" cy="1212"/>
              </a:xfrm>
            </p:grpSpPr>
            <p:sp>
              <p:nvSpPr>
                <p:cNvPr id="211" name="矩形 210"/>
                <p:cNvSpPr/>
                <p:nvPr/>
              </p:nvSpPr>
              <p:spPr>
                <a:xfrm>
                  <a:off x="17018" y="323"/>
                  <a:ext cx="520" cy="49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6"/>
                </a:fillRef>
                <a:effectRef idx="1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600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</a:t>
                  </a:r>
                </a:p>
              </p:txBody>
            </p:sp>
            <p:sp>
              <p:nvSpPr>
                <p:cNvPr id="214" name="矩形 213"/>
                <p:cNvSpPr/>
                <p:nvPr/>
              </p:nvSpPr>
              <p:spPr>
                <a:xfrm>
                  <a:off x="17477" y="323"/>
                  <a:ext cx="520" cy="49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6"/>
                </a:fillRef>
                <a:effectRef idx="1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600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</a:t>
                  </a:r>
                </a:p>
              </p:txBody>
            </p:sp>
            <p:sp>
              <p:nvSpPr>
                <p:cNvPr id="217" name="矩形 216"/>
                <p:cNvSpPr/>
                <p:nvPr/>
              </p:nvSpPr>
              <p:spPr>
                <a:xfrm>
                  <a:off x="17972" y="323"/>
                  <a:ext cx="520" cy="49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6"/>
                </a:fillRef>
                <a:effectRef idx="1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600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</a:t>
                  </a:r>
                </a:p>
              </p:txBody>
            </p:sp>
            <p:sp>
              <p:nvSpPr>
                <p:cNvPr id="225" name="矩形 224"/>
                <p:cNvSpPr/>
                <p:nvPr/>
              </p:nvSpPr>
              <p:spPr>
                <a:xfrm>
                  <a:off x="17018" y="676"/>
                  <a:ext cx="520" cy="49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6"/>
                </a:fillRef>
                <a:effectRef idx="1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600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</a:t>
                  </a:r>
                </a:p>
              </p:txBody>
            </p:sp>
            <p:sp>
              <p:nvSpPr>
                <p:cNvPr id="228" name="矩形 227"/>
                <p:cNvSpPr/>
                <p:nvPr/>
              </p:nvSpPr>
              <p:spPr>
                <a:xfrm>
                  <a:off x="17477" y="676"/>
                  <a:ext cx="520" cy="49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6"/>
                </a:fillRef>
                <a:effectRef idx="1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600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</a:t>
                  </a:r>
                </a:p>
              </p:txBody>
            </p:sp>
            <p:sp>
              <p:nvSpPr>
                <p:cNvPr id="231" name="矩形 230"/>
                <p:cNvSpPr/>
                <p:nvPr/>
              </p:nvSpPr>
              <p:spPr>
                <a:xfrm>
                  <a:off x="17972" y="676"/>
                  <a:ext cx="520" cy="49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6"/>
                </a:fillRef>
                <a:effectRef idx="1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600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</a:t>
                  </a:r>
                </a:p>
              </p:txBody>
            </p:sp>
            <p:sp>
              <p:nvSpPr>
                <p:cNvPr id="235" name="矩形 234"/>
                <p:cNvSpPr/>
                <p:nvPr/>
              </p:nvSpPr>
              <p:spPr>
                <a:xfrm>
                  <a:off x="17018" y="1039"/>
                  <a:ext cx="520" cy="49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6"/>
                </a:fillRef>
                <a:effectRef idx="1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600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</a:t>
                  </a:r>
                </a:p>
              </p:txBody>
            </p:sp>
            <p:sp>
              <p:nvSpPr>
                <p:cNvPr id="238" name="矩形 237"/>
                <p:cNvSpPr/>
                <p:nvPr/>
              </p:nvSpPr>
              <p:spPr>
                <a:xfrm>
                  <a:off x="17477" y="1039"/>
                  <a:ext cx="520" cy="49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6"/>
                </a:fillRef>
                <a:effectRef idx="1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600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</a:t>
                  </a:r>
                </a:p>
              </p:txBody>
            </p:sp>
            <p:sp>
              <p:nvSpPr>
                <p:cNvPr id="241" name="矩形 240"/>
                <p:cNvSpPr/>
                <p:nvPr/>
              </p:nvSpPr>
              <p:spPr>
                <a:xfrm>
                  <a:off x="17972" y="1039"/>
                  <a:ext cx="520" cy="49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6"/>
                </a:fillRef>
                <a:effectRef idx="1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600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</a:t>
                  </a:r>
                </a:p>
              </p:txBody>
            </p:sp>
          </p:grpSp>
          <p:grpSp>
            <p:nvGrpSpPr>
              <p:cNvPr id="243" name="组合 242"/>
              <p:cNvGrpSpPr/>
              <p:nvPr/>
            </p:nvGrpSpPr>
            <p:grpSpPr>
              <a:xfrm>
                <a:off x="15927" y="3191"/>
                <a:ext cx="1448" cy="1078"/>
                <a:chOff x="17018" y="-1529"/>
                <a:chExt cx="1448" cy="1078"/>
              </a:xfrm>
            </p:grpSpPr>
            <p:sp>
              <p:nvSpPr>
                <p:cNvPr id="210" name="矩形 209"/>
                <p:cNvSpPr/>
                <p:nvPr/>
              </p:nvSpPr>
              <p:spPr>
                <a:xfrm>
                  <a:off x="17018" y="-1529"/>
                  <a:ext cx="495" cy="363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6"/>
                </a:fillRef>
                <a:effectRef idx="1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600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</a:t>
                  </a:r>
                </a:p>
              </p:txBody>
            </p:sp>
            <p:sp>
              <p:nvSpPr>
                <p:cNvPr id="213" name="矩形 212"/>
                <p:cNvSpPr/>
                <p:nvPr/>
              </p:nvSpPr>
              <p:spPr>
                <a:xfrm>
                  <a:off x="17477" y="-1529"/>
                  <a:ext cx="495" cy="363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6"/>
                </a:fillRef>
                <a:effectRef idx="1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600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</a:t>
                  </a:r>
                </a:p>
              </p:txBody>
            </p:sp>
            <p:sp>
              <p:nvSpPr>
                <p:cNvPr id="216" name="矩形 215"/>
                <p:cNvSpPr/>
                <p:nvPr/>
              </p:nvSpPr>
              <p:spPr>
                <a:xfrm>
                  <a:off x="17972" y="-1529"/>
                  <a:ext cx="495" cy="363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6"/>
                </a:fillRef>
                <a:effectRef idx="1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600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</a:t>
                  </a:r>
                </a:p>
              </p:txBody>
            </p:sp>
            <p:sp>
              <p:nvSpPr>
                <p:cNvPr id="224" name="矩形 223"/>
                <p:cNvSpPr/>
                <p:nvPr/>
              </p:nvSpPr>
              <p:spPr>
                <a:xfrm>
                  <a:off x="17018" y="-1176"/>
                  <a:ext cx="495" cy="363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6"/>
                </a:fillRef>
                <a:effectRef idx="1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600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</a:t>
                  </a:r>
                </a:p>
              </p:txBody>
            </p:sp>
            <p:sp>
              <p:nvSpPr>
                <p:cNvPr id="227" name="矩形 226"/>
                <p:cNvSpPr/>
                <p:nvPr/>
              </p:nvSpPr>
              <p:spPr>
                <a:xfrm>
                  <a:off x="17477" y="-1176"/>
                  <a:ext cx="495" cy="363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6"/>
                </a:fillRef>
                <a:effectRef idx="1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600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</a:t>
                  </a:r>
                </a:p>
              </p:txBody>
            </p:sp>
            <p:sp>
              <p:nvSpPr>
                <p:cNvPr id="230" name="矩形 229"/>
                <p:cNvSpPr/>
                <p:nvPr/>
              </p:nvSpPr>
              <p:spPr>
                <a:xfrm>
                  <a:off x="17972" y="-1176"/>
                  <a:ext cx="495" cy="363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6"/>
                </a:fillRef>
                <a:effectRef idx="1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600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</a:t>
                  </a:r>
                </a:p>
              </p:txBody>
            </p:sp>
            <p:sp>
              <p:nvSpPr>
                <p:cNvPr id="234" name="矩形 233"/>
                <p:cNvSpPr/>
                <p:nvPr/>
              </p:nvSpPr>
              <p:spPr>
                <a:xfrm>
                  <a:off x="17018" y="-813"/>
                  <a:ext cx="495" cy="363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6"/>
                </a:fillRef>
                <a:effectRef idx="1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600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</a:t>
                  </a:r>
                </a:p>
              </p:txBody>
            </p:sp>
            <p:sp>
              <p:nvSpPr>
                <p:cNvPr id="237" name="矩形 236"/>
                <p:cNvSpPr/>
                <p:nvPr/>
              </p:nvSpPr>
              <p:spPr>
                <a:xfrm>
                  <a:off x="17477" y="-813"/>
                  <a:ext cx="495" cy="363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6"/>
                </a:fillRef>
                <a:effectRef idx="1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600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</a:t>
                  </a:r>
                </a:p>
              </p:txBody>
            </p:sp>
            <p:sp>
              <p:nvSpPr>
                <p:cNvPr id="240" name="矩形 239"/>
                <p:cNvSpPr/>
                <p:nvPr/>
              </p:nvSpPr>
              <p:spPr>
                <a:xfrm>
                  <a:off x="17972" y="-813"/>
                  <a:ext cx="495" cy="363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6"/>
                </a:fillRef>
                <a:effectRef idx="1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600" b="1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</a:t>
                  </a:r>
                </a:p>
              </p:txBody>
            </p:sp>
          </p:grpSp>
        </p:grpSp>
        <p:sp>
          <p:nvSpPr>
            <p:cNvPr id="247" name="矩形 246"/>
            <p:cNvSpPr/>
            <p:nvPr/>
          </p:nvSpPr>
          <p:spPr>
            <a:xfrm>
              <a:off x="13228" y="3123"/>
              <a:ext cx="4779" cy="157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lt1"/>
                  </a:solidFill>
                </a14:hiddenFill>
              </a:ext>
            </a:ex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249" name="直接箭头连接符 248"/>
          <p:cNvCxnSpPr>
            <a:stCxn id="71" idx="2"/>
            <a:endCxn id="247" idx="0"/>
          </p:cNvCxnSpPr>
          <p:nvPr/>
        </p:nvCxnSpPr>
        <p:spPr>
          <a:xfrm>
            <a:off x="9916795" y="1617345"/>
            <a:ext cx="635" cy="318770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4" name="组合 253"/>
          <p:cNvGrpSpPr/>
          <p:nvPr/>
        </p:nvGrpSpPr>
        <p:grpSpPr>
          <a:xfrm>
            <a:off x="8183880" y="3057525"/>
            <a:ext cx="3414395" cy="1267303"/>
            <a:chOff x="12887" y="4656"/>
            <a:chExt cx="5377" cy="1996"/>
          </a:xfrm>
        </p:grpSpPr>
        <p:grpSp>
          <p:nvGrpSpPr>
            <p:cNvPr id="155" name="组合 154"/>
            <p:cNvGrpSpPr/>
            <p:nvPr/>
          </p:nvGrpSpPr>
          <p:grpSpPr>
            <a:xfrm>
              <a:off x="15798" y="4787"/>
              <a:ext cx="2283" cy="1847"/>
              <a:chOff x="14180" y="4728"/>
              <a:chExt cx="3339" cy="2702"/>
            </a:xfrm>
          </p:grpSpPr>
          <p:grpSp>
            <p:nvGrpSpPr>
              <p:cNvPr id="93" name="组合 92"/>
              <p:cNvGrpSpPr/>
              <p:nvPr/>
            </p:nvGrpSpPr>
            <p:grpSpPr>
              <a:xfrm>
                <a:off x="14180" y="4728"/>
                <a:ext cx="3229" cy="1781"/>
                <a:chOff x="12093" y="5691"/>
                <a:chExt cx="6194" cy="3416"/>
              </a:xfrm>
            </p:grpSpPr>
            <p:grpSp>
              <p:nvGrpSpPr>
                <p:cNvPr id="2" name="组合 1"/>
                <p:cNvGrpSpPr/>
                <p:nvPr/>
              </p:nvGrpSpPr>
              <p:grpSpPr>
                <a:xfrm>
                  <a:off x="12387" y="5691"/>
                  <a:ext cx="5900" cy="3200"/>
                  <a:chOff x="11835" y="6300"/>
                  <a:chExt cx="5900" cy="3200"/>
                </a:xfrm>
              </p:grpSpPr>
              <p:cxnSp>
                <p:nvCxnSpPr>
                  <p:cNvPr id="15" name="直接连接符 14"/>
                  <p:cNvCxnSpPr/>
                  <p:nvPr/>
                </p:nvCxnSpPr>
                <p:spPr>
                  <a:xfrm flipV="1">
                    <a:off x="11835" y="6300"/>
                    <a:ext cx="300" cy="2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" name="直接连接符 16"/>
                  <p:cNvCxnSpPr/>
                  <p:nvPr/>
                </p:nvCxnSpPr>
                <p:spPr>
                  <a:xfrm flipV="1">
                    <a:off x="13657" y="6320"/>
                    <a:ext cx="300" cy="2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" name="直接连接符 21"/>
                  <p:cNvCxnSpPr/>
                  <p:nvPr/>
                </p:nvCxnSpPr>
                <p:spPr>
                  <a:xfrm flipV="1">
                    <a:off x="15415" y="6320"/>
                    <a:ext cx="300" cy="2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直接连接符 22"/>
                  <p:cNvCxnSpPr/>
                  <p:nvPr/>
                </p:nvCxnSpPr>
                <p:spPr>
                  <a:xfrm flipV="1">
                    <a:off x="17403" y="6320"/>
                    <a:ext cx="300" cy="2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直接连接符 23"/>
                  <p:cNvCxnSpPr/>
                  <p:nvPr/>
                </p:nvCxnSpPr>
                <p:spPr>
                  <a:xfrm flipV="1">
                    <a:off x="17435" y="7288"/>
                    <a:ext cx="300" cy="2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直接连接符 24"/>
                  <p:cNvCxnSpPr/>
                  <p:nvPr/>
                </p:nvCxnSpPr>
                <p:spPr>
                  <a:xfrm flipV="1">
                    <a:off x="17425" y="8315"/>
                    <a:ext cx="300" cy="2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直接连接符 25"/>
                  <p:cNvCxnSpPr/>
                  <p:nvPr/>
                </p:nvCxnSpPr>
                <p:spPr>
                  <a:xfrm flipV="1">
                    <a:off x="17435" y="9280"/>
                    <a:ext cx="300" cy="2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直接连接符 26"/>
                  <p:cNvCxnSpPr/>
                  <p:nvPr/>
                </p:nvCxnSpPr>
                <p:spPr>
                  <a:xfrm>
                    <a:off x="12123" y="6305"/>
                    <a:ext cx="5580" cy="1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直接连接符 27"/>
                  <p:cNvCxnSpPr/>
                  <p:nvPr/>
                </p:nvCxnSpPr>
                <p:spPr>
                  <a:xfrm>
                    <a:off x="17713" y="6305"/>
                    <a:ext cx="20" cy="30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" name="直接连接符 28"/>
                  <p:cNvCxnSpPr/>
                  <p:nvPr/>
                </p:nvCxnSpPr>
                <p:spPr>
                  <a:xfrm>
                    <a:off x="17713" y="6300"/>
                    <a:ext cx="20" cy="30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2" name="组合 71"/>
                <p:cNvGrpSpPr/>
                <p:nvPr/>
              </p:nvGrpSpPr>
              <p:grpSpPr>
                <a:xfrm>
                  <a:off x="12093" y="5905"/>
                  <a:ext cx="5900" cy="3203"/>
                  <a:chOff x="11835" y="6300"/>
                  <a:chExt cx="5900" cy="3203"/>
                </a:xfrm>
              </p:grpSpPr>
              <p:grpSp>
                <p:nvGrpSpPr>
                  <p:cNvPr id="52" name="组合 51"/>
                  <p:cNvGrpSpPr/>
                  <p:nvPr/>
                </p:nvGrpSpPr>
                <p:grpSpPr>
                  <a:xfrm>
                    <a:off x="11865" y="6515"/>
                    <a:ext cx="5574" cy="2988"/>
                    <a:chOff x="11888" y="6654"/>
                    <a:chExt cx="5574" cy="2988"/>
                  </a:xfrm>
                  <a:solidFill>
                    <a:schemeClr val="bg1"/>
                  </a:solidFill>
                </p:grpSpPr>
                <p:sp>
                  <p:nvSpPr>
                    <p:cNvPr id="46" name="矩形 45"/>
                    <p:cNvSpPr/>
                    <p:nvPr/>
                  </p:nvSpPr>
                  <p:spPr>
                    <a:xfrm>
                      <a:off x="11890" y="6664"/>
                      <a:ext cx="5572" cy="2976"/>
                    </a:xfrm>
                    <a:prstGeom prst="rect">
                      <a:avLst/>
                    </a:prstGeom>
                    <a:grpFill/>
                    <a:ln w="381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  <p:grpSp>
                  <p:nvGrpSpPr>
                    <p:cNvPr id="51" name="组合 50"/>
                    <p:cNvGrpSpPr/>
                    <p:nvPr/>
                  </p:nvGrpSpPr>
                  <p:grpSpPr>
                    <a:xfrm>
                      <a:off x="11888" y="6654"/>
                      <a:ext cx="5575" cy="2988"/>
                      <a:chOff x="10297" y="1109"/>
                      <a:chExt cx="8757" cy="4693"/>
                    </a:xfrm>
                    <a:grpFill/>
                  </p:grpSpPr>
                  <p:cxnSp>
                    <p:nvCxnSpPr>
                      <p:cNvPr id="47" name="直接连接符 46"/>
                      <p:cNvCxnSpPr/>
                      <p:nvPr/>
                    </p:nvCxnSpPr>
                    <p:spPr>
                      <a:xfrm>
                        <a:off x="10300" y="2669"/>
                        <a:ext cx="8755" cy="0"/>
                      </a:xfrm>
                      <a:prstGeom prst="line">
                        <a:avLst/>
                      </a:prstGeom>
                      <a:grpFill/>
                      <a:ln w="38100">
                        <a:solidFill>
                          <a:schemeClr val="accent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8" name="直接连接符 47"/>
                      <p:cNvCxnSpPr/>
                      <p:nvPr/>
                    </p:nvCxnSpPr>
                    <p:spPr>
                      <a:xfrm>
                        <a:off x="10297" y="4282"/>
                        <a:ext cx="8755" cy="0"/>
                      </a:xfrm>
                      <a:prstGeom prst="line">
                        <a:avLst/>
                      </a:prstGeom>
                      <a:grpFill/>
                      <a:ln w="38100">
                        <a:solidFill>
                          <a:schemeClr val="accent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9" name="直接连接符 48"/>
                      <p:cNvCxnSpPr/>
                      <p:nvPr/>
                    </p:nvCxnSpPr>
                    <p:spPr>
                      <a:xfrm flipH="1">
                        <a:off x="13225" y="1109"/>
                        <a:ext cx="14" cy="4689"/>
                      </a:xfrm>
                      <a:prstGeom prst="line">
                        <a:avLst/>
                      </a:prstGeom>
                      <a:grpFill/>
                      <a:ln w="38100">
                        <a:solidFill>
                          <a:schemeClr val="accent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0" name="直接连接符 49"/>
                      <p:cNvCxnSpPr/>
                      <p:nvPr/>
                    </p:nvCxnSpPr>
                    <p:spPr>
                      <a:xfrm>
                        <a:off x="15973" y="1124"/>
                        <a:ext cx="3" cy="4678"/>
                      </a:xfrm>
                      <a:prstGeom prst="line">
                        <a:avLst/>
                      </a:prstGeom>
                      <a:grpFill/>
                      <a:ln w="38100">
                        <a:solidFill>
                          <a:schemeClr val="accent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61" name="直接连接符 60"/>
                  <p:cNvCxnSpPr/>
                  <p:nvPr/>
                </p:nvCxnSpPr>
                <p:spPr>
                  <a:xfrm flipV="1">
                    <a:off x="11835" y="6300"/>
                    <a:ext cx="300" cy="2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2" name="直接连接符 61"/>
                  <p:cNvCxnSpPr/>
                  <p:nvPr/>
                </p:nvCxnSpPr>
                <p:spPr>
                  <a:xfrm flipV="1">
                    <a:off x="13657" y="6320"/>
                    <a:ext cx="300" cy="2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" name="直接连接符 62"/>
                  <p:cNvCxnSpPr/>
                  <p:nvPr/>
                </p:nvCxnSpPr>
                <p:spPr>
                  <a:xfrm flipV="1">
                    <a:off x="15415" y="6320"/>
                    <a:ext cx="300" cy="2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直接连接符 63"/>
                  <p:cNvCxnSpPr/>
                  <p:nvPr/>
                </p:nvCxnSpPr>
                <p:spPr>
                  <a:xfrm flipV="1">
                    <a:off x="17403" y="6320"/>
                    <a:ext cx="300" cy="2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5" name="直接连接符 64"/>
                  <p:cNvCxnSpPr/>
                  <p:nvPr/>
                </p:nvCxnSpPr>
                <p:spPr>
                  <a:xfrm flipV="1">
                    <a:off x="17435" y="7288"/>
                    <a:ext cx="300" cy="2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" name="直接连接符 65"/>
                  <p:cNvCxnSpPr/>
                  <p:nvPr/>
                </p:nvCxnSpPr>
                <p:spPr>
                  <a:xfrm flipV="1">
                    <a:off x="17425" y="8315"/>
                    <a:ext cx="300" cy="2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7" name="直接连接符 66"/>
                  <p:cNvCxnSpPr/>
                  <p:nvPr/>
                </p:nvCxnSpPr>
                <p:spPr>
                  <a:xfrm flipV="1">
                    <a:off x="17435" y="9280"/>
                    <a:ext cx="300" cy="2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直接连接符 67"/>
                  <p:cNvCxnSpPr/>
                  <p:nvPr/>
                </p:nvCxnSpPr>
                <p:spPr>
                  <a:xfrm>
                    <a:off x="12123" y="6305"/>
                    <a:ext cx="5580" cy="1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直接连接符 68"/>
                  <p:cNvCxnSpPr/>
                  <p:nvPr/>
                </p:nvCxnSpPr>
                <p:spPr>
                  <a:xfrm>
                    <a:off x="17713" y="6305"/>
                    <a:ext cx="20" cy="30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直接连接符 69"/>
                  <p:cNvCxnSpPr/>
                  <p:nvPr/>
                </p:nvCxnSpPr>
                <p:spPr>
                  <a:xfrm>
                    <a:off x="17713" y="6300"/>
                    <a:ext cx="20" cy="30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77" name="文本框 76"/>
              <p:cNvSpPr txBox="1"/>
              <p:nvPr/>
            </p:nvSpPr>
            <p:spPr>
              <a:xfrm>
                <a:off x="14180" y="6508"/>
                <a:ext cx="3339" cy="9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ile buffer </a:t>
                </a:r>
              </a:p>
            </p:txBody>
          </p:sp>
        </p:grpSp>
        <p:grpSp>
          <p:nvGrpSpPr>
            <p:cNvPr id="189" name="组合 188"/>
            <p:cNvGrpSpPr/>
            <p:nvPr/>
          </p:nvGrpSpPr>
          <p:grpSpPr>
            <a:xfrm>
              <a:off x="12992" y="4800"/>
              <a:ext cx="2353" cy="1852"/>
              <a:chOff x="13217" y="4813"/>
              <a:chExt cx="2222" cy="1748"/>
            </a:xfrm>
          </p:grpSpPr>
          <p:grpSp>
            <p:nvGrpSpPr>
              <p:cNvPr id="158" name="组合 157"/>
              <p:cNvGrpSpPr/>
              <p:nvPr/>
            </p:nvGrpSpPr>
            <p:grpSpPr>
              <a:xfrm>
                <a:off x="13231" y="4813"/>
                <a:ext cx="2208" cy="1218"/>
                <a:chOff x="12093" y="5691"/>
                <a:chExt cx="6194" cy="3415"/>
              </a:xfrm>
            </p:grpSpPr>
            <p:grpSp>
              <p:nvGrpSpPr>
                <p:cNvPr id="159" name="组合 158"/>
                <p:cNvGrpSpPr/>
                <p:nvPr/>
              </p:nvGrpSpPr>
              <p:grpSpPr>
                <a:xfrm>
                  <a:off x="12387" y="5691"/>
                  <a:ext cx="5900" cy="3200"/>
                  <a:chOff x="11835" y="6300"/>
                  <a:chExt cx="5900" cy="3200"/>
                </a:xfrm>
              </p:grpSpPr>
              <p:cxnSp>
                <p:nvCxnSpPr>
                  <p:cNvPr id="160" name="直接连接符 159"/>
                  <p:cNvCxnSpPr/>
                  <p:nvPr/>
                </p:nvCxnSpPr>
                <p:spPr>
                  <a:xfrm flipV="1">
                    <a:off x="11835" y="6300"/>
                    <a:ext cx="300" cy="2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3" name="直接连接符 162"/>
                  <p:cNvCxnSpPr/>
                  <p:nvPr/>
                </p:nvCxnSpPr>
                <p:spPr>
                  <a:xfrm flipV="1">
                    <a:off x="17403" y="6320"/>
                    <a:ext cx="300" cy="2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6" name="直接连接符 165"/>
                  <p:cNvCxnSpPr/>
                  <p:nvPr/>
                </p:nvCxnSpPr>
                <p:spPr>
                  <a:xfrm flipV="1">
                    <a:off x="17435" y="9280"/>
                    <a:ext cx="300" cy="2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7" name="直接连接符 166"/>
                  <p:cNvCxnSpPr/>
                  <p:nvPr/>
                </p:nvCxnSpPr>
                <p:spPr>
                  <a:xfrm>
                    <a:off x="12123" y="6305"/>
                    <a:ext cx="5580" cy="1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8" name="直接连接符 167"/>
                  <p:cNvCxnSpPr/>
                  <p:nvPr/>
                </p:nvCxnSpPr>
                <p:spPr>
                  <a:xfrm>
                    <a:off x="17713" y="6305"/>
                    <a:ext cx="20" cy="30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9" name="直接连接符 168"/>
                  <p:cNvCxnSpPr/>
                  <p:nvPr/>
                </p:nvCxnSpPr>
                <p:spPr>
                  <a:xfrm>
                    <a:off x="17713" y="6300"/>
                    <a:ext cx="20" cy="30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70" name="组合 169"/>
                <p:cNvGrpSpPr/>
                <p:nvPr/>
              </p:nvGrpSpPr>
              <p:grpSpPr>
                <a:xfrm>
                  <a:off x="12093" y="5905"/>
                  <a:ext cx="5900" cy="3201"/>
                  <a:chOff x="11835" y="6300"/>
                  <a:chExt cx="5900" cy="3201"/>
                </a:xfrm>
              </p:grpSpPr>
              <p:sp>
                <p:nvSpPr>
                  <p:cNvPr id="172" name="矩形 171"/>
                  <p:cNvSpPr/>
                  <p:nvPr/>
                </p:nvSpPr>
                <p:spPr>
                  <a:xfrm>
                    <a:off x="11867" y="6525"/>
                    <a:ext cx="5572" cy="2976"/>
                  </a:xfrm>
                  <a:prstGeom prst="rect">
                    <a:avLst/>
                  </a:prstGeom>
                  <a:solidFill>
                    <a:schemeClr val="bg1"/>
                  </a:solidFill>
                  <a:ln w="381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cxnSp>
                <p:nvCxnSpPr>
                  <p:cNvPr id="178" name="直接连接符 177"/>
                  <p:cNvCxnSpPr/>
                  <p:nvPr/>
                </p:nvCxnSpPr>
                <p:spPr>
                  <a:xfrm flipV="1">
                    <a:off x="11835" y="6300"/>
                    <a:ext cx="300" cy="2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1" name="直接连接符 180"/>
                  <p:cNvCxnSpPr/>
                  <p:nvPr/>
                </p:nvCxnSpPr>
                <p:spPr>
                  <a:xfrm flipV="1">
                    <a:off x="17403" y="6320"/>
                    <a:ext cx="300" cy="2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4" name="直接连接符 183"/>
                  <p:cNvCxnSpPr/>
                  <p:nvPr/>
                </p:nvCxnSpPr>
                <p:spPr>
                  <a:xfrm flipV="1">
                    <a:off x="17435" y="9280"/>
                    <a:ext cx="300" cy="2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156" name="文本框 155"/>
              <p:cNvSpPr txBox="1"/>
              <p:nvPr/>
            </p:nvSpPr>
            <p:spPr>
              <a:xfrm>
                <a:off x="13217" y="5966"/>
                <a:ext cx="2117" cy="5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BG</a:t>
                </a:r>
                <a:r>
                  <a:rPr lang="en-US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buffer </a:t>
                </a:r>
              </a:p>
            </p:txBody>
          </p:sp>
        </p:grpSp>
        <p:sp>
          <p:nvSpPr>
            <p:cNvPr id="252" name="矩形 251"/>
            <p:cNvSpPr/>
            <p:nvPr/>
          </p:nvSpPr>
          <p:spPr>
            <a:xfrm>
              <a:off x="12887" y="4656"/>
              <a:ext cx="5377" cy="1913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lt1"/>
                  </a:solidFill>
                </a14:hiddenFill>
              </a:ext>
            </a:ex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253" name="肘形连接符 252"/>
          <p:cNvCxnSpPr>
            <a:stCxn id="252" idx="3"/>
            <a:endCxn id="71" idx="3"/>
          </p:cNvCxnSpPr>
          <p:nvPr/>
        </p:nvCxnSpPr>
        <p:spPr>
          <a:xfrm flipH="1" flipV="1">
            <a:off x="10782300" y="1313815"/>
            <a:ext cx="815975" cy="2351405"/>
          </a:xfrm>
          <a:prstGeom prst="bentConnector3">
            <a:avLst>
              <a:gd name="adj1" fmla="val -19688"/>
            </a:avLst>
          </a:prstGeom>
          <a:ln w="38100">
            <a:solidFill>
              <a:srgbClr val="FFC000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直接箭头连接符 250"/>
          <p:cNvCxnSpPr>
            <a:stCxn id="238" idx="2"/>
          </p:cNvCxnSpPr>
          <p:nvPr/>
        </p:nvCxnSpPr>
        <p:spPr>
          <a:xfrm flipH="1">
            <a:off x="10826115" y="2865755"/>
            <a:ext cx="1905" cy="292735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0" name="直接箭头连接符 249"/>
          <p:cNvCxnSpPr>
            <a:stCxn id="207" idx="2"/>
          </p:cNvCxnSpPr>
          <p:nvPr/>
        </p:nvCxnSpPr>
        <p:spPr>
          <a:xfrm>
            <a:off x="9044305" y="2829560"/>
            <a:ext cx="635" cy="32512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组合 81">
            <a:extLst>
              <a:ext uri="{FF2B5EF4-FFF2-40B4-BE49-F238E27FC236}">
                <a16:creationId xmlns:a16="http://schemas.microsoft.com/office/drawing/2014/main" id="{EAA5657B-7290-4EB3-96FE-4862A02C7394}"/>
              </a:ext>
            </a:extLst>
          </p:cNvPr>
          <p:cNvGrpSpPr/>
          <p:nvPr/>
        </p:nvGrpSpPr>
        <p:grpSpPr>
          <a:xfrm>
            <a:off x="2137747" y="1010906"/>
            <a:ext cx="6174046" cy="5810885"/>
            <a:chOff x="1005899" y="523557"/>
            <a:chExt cx="6174046" cy="5810885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9D9FC2C4-A994-4B5D-AE08-7E02405F342E}"/>
                </a:ext>
              </a:extLst>
            </p:cNvPr>
            <p:cNvGrpSpPr/>
            <p:nvPr/>
          </p:nvGrpSpPr>
          <p:grpSpPr>
            <a:xfrm>
              <a:off x="3164840" y="523557"/>
              <a:ext cx="4015105" cy="5810885"/>
              <a:chOff x="7933690" y="828675"/>
              <a:chExt cx="4015105" cy="5810885"/>
            </a:xfrm>
          </p:grpSpPr>
          <p:sp>
            <p:nvSpPr>
              <p:cNvPr id="71" name="矩形 70"/>
              <p:cNvSpPr/>
              <p:nvPr/>
            </p:nvSpPr>
            <p:spPr>
              <a:xfrm>
                <a:off x="9051290" y="1009650"/>
                <a:ext cx="1731010" cy="607695"/>
              </a:xfrm>
              <a:prstGeom prst="rect">
                <a:avLst/>
              </a:prstGeom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Selector</a:t>
                </a:r>
              </a:p>
            </p:txBody>
          </p:sp>
          <p:grpSp>
            <p:nvGrpSpPr>
              <p:cNvPr id="196" name="组合 195"/>
              <p:cNvGrpSpPr/>
              <p:nvPr/>
            </p:nvGrpSpPr>
            <p:grpSpPr>
              <a:xfrm>
                <a:off x="8762365" y="4553585"/>
                <a:ext cx="2357120" cy="1381125"/>
                <a:chOff x="13799" y="7171"/>
                <a:chExt cx="3712" cy="2175"/>
              </a:xfrm>
            </p:grpSpPr>
            <p:sp>
              <p:nvSpPr>
                <p:cNvPr id="195" name="等腰三角形 194"/>
                <p:cNvSpPr/>
                <p:nvPr/>
              </p:nvSpPr>
              <p:spPr>
                <a:xfrm>
                  <a:off x="15333" y="9006"/>
                  <a:ext cx="751" cy="341"/>
                </a:xfrm>
                <a:prstGeom prst="triangle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pic>
              <p:nvPicPr>
                <p:cNvPr id="94" name="图片 93"/>
                <p:cNvPicPr>
                  <a:picLocks noChangeAspect="1"/>
                </p:cNvPicPr>
                <p:nvPr/>
              </p:nvPicPr>
              <p:blipFill>
                <a:blip r:embed="rId2"/>
                <a:srcRect r="-102" b="77"/>
                <a:stretch>
                  <a:fillRect/>
                </a:stretch>
              </p:blipFill>
              <p:spPr>
                <a:xfrm>
                  <a:off x="13799" y="7171"/>
                  <a:ext cx="3713" cy="1876"/>
                </a:xfrm>
                <a:prstGeom prst="rect">
                  <a:avLst/>
                </a:prstGeom>
                <a:ln w="57150">
                  <a:solidFill>
                    <a:schemeClr val="tx1"/>
                  </a:solidFill>
                </a:ln>
              </p:spPr>
            </p:pic>
          </p:grpSp>
          <p:sp>
            <p:nvSpPr>
              <p:cNvPr id="98" name="矩形 97"/>
              <p:cNvSpPr/>
              <p:nvPr/>
            </p:nvSpPr>
            <p:spPr>
              <a:xfrm>
                <a:off x="7933690" y="828675"/>
                <a:ext cx="4015105" cy="535051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lt1"/>
                    </a:solidFill>
                  </a14:hiddenFill>
                </a:ext>
              </a:extLst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4" name="文本框 193"/>
              <p:cNvSpPr txBox="1"/>
              <p:nvPr/>
            </p:nvSpPr>
            <p:spPr>
              <a:xfrm>
                <a:off x="8448675" y="6179185"/>
                <a:ext cx="3148965" cy="460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</a:t>
                </a:r>
                <a:r>
                  <a:rPr lang="en-US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lient </a:t>
                </a:r>
              </a:p>
            </p:txBody>
          </p:sp>
          <p:cxnSp>
            <p:nvCxnSpPr>
              <p:cNvPr id="198" name="直接箭头连接符 197"/>
              <p:cNvCxnSpPr/>
              <p:nvPr/>
            </p:nvCxnSpPr>
            <p:spPr>
              <a:xfrm>
                <a:off x="8961120" y="4272280"/>
                <a:ext cx="2540" cy="24955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直接箭头连接符 198"/>
              <p:cNvCxnSpPr/>
              <p:nvPr/>
            </p:nvCxnSpPr>
            <p:spPr>
              <a:xfrm>
                <a:off x="10695940" y="4272280"/>
                <a:ext cx="10160" cy="24892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48" name="组合 247"/>
              <p:cNvGrpSpPr/>
              <p:nvPr/>
            </p:nvGrpSpPr>
            <p:grpSpPr>
              <a:xfrm>
                <a:off x="8399780" y="1936115"/>
                <a:ext cx="3034030" cy="999490"/>
                <a:chOff x="13228" y="3123"/>
                <a:chExt cx="4778" cy="1574"/>
              </a:xfrm>
            </p:grpSpPr>
            <p:grpSp>
              <p:nvGrpSpPr>
                <p:cNvPr id="208" name="组合 207"/>
                <p:cNvGrpSpPr/>
                <p:nvPr/>
              </p:nvGrpSpPr>
              <p:grpSpPr>
                <a:xfrm>
                  <a:off x="13377" y="3544"/>
                  <a:ext cx="1732" cy="986"/>
                  <a:chOff x="13071" y="3311"/>
                  <a:chExt cx="2088" cy="1188"/>
                </a:xfrm>
              </p:grpSpPr>
              <p:sp>
                <p:nvSpPr>
                  <p:cNvPr id="206" name="矩形 205"/>
                  <p:cNvSpPr/>
                  <p:nvPr/>
                </p:nvSpPr>
                <p:spPr>
                  <a:xfrm>
                    <a:off x="13120" y="3311"/>
                    <a:ext cx="1988" cy="502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3">
                    <a:schemeClr val="lt1"/>
                  </a:lnRef>
                  <a:fillRef idx="1">
                    <a:schemeClr val="accent6"/>
                  </a:fillRef>
                  <a:effectRef idx="1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Loader</a:t>
                    </a:r>
                  </a:p>
                </p:txBody>
              </p:sp>
              <p:sp>
                <p:nvSpPr>
                  <p:cNvPr id="207" name="矩形 206"/>
                  <p:cNvSpPr/>
                  <p:nvPr/>
                </p:nvSpPr>
                <p:spPr>
                  <a:xfrm>
                    <a:off x="13071" y="3813"/>
                    <a:ext cx="2088" cy="686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3">
                    <a:schemeClr val="lt1"/>
                  </a:lnRef>
                  <a:fillRef idx="1">
                    <a:schemeClr val="accent6"/>
                  </a:fillRef>
                  <a:effectRef idx="1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Decoder</a:t>
                    </a:r>
                  </a:p>
                </p:txBody>
              </p:sp>
            </p:grpSp>
            <p:grpSp>
              <p:nvGrpSpPr>
                <p:cNvPr id="246" name="组合 245"/>
                <p:cNvGrpSpPr/>
                <p:nvPr/>
              </p:nvGrpSpPr>
              <p:grpSpPr>
                <a:xfrm>
                  <a:off x="16032" y="3224"/>
                  <a:ext cx="1775" cy="1363"/>
                  <a:chOff x="15927" y="3191"/>
                  <a:chExt cx="1775" cy="1363"/>
                </a:xfrm>
              </p:grpSpPr>
              <p:grpSp>
                <p:nvGrpSpPr>
                  <p:cNvPr id="244" name="组合 243"/>
                  <p:cNvGrpSpPr/>
                  <p:nvPr/>
                </p:nvGrpSpPr>
                <p:grpSpPr>
                  <a:xfrm>
                    <a:off x="16228" y="3342"/>
                    <a:ext cx="1474" cy="1212"/>
                    <a:chOff x="17018" y="323"/>
                    <a:chExt cx="1474" cy="1212"/>
                  </a:xfrm>
                </p:grpSpPr>
                <p:sp>
                  <p:nvSpPr>
                    <p:cNvPr id="211" name="矩形 210"/>
                    <p:cNvSpPr/>
                    <p:nvPr/>
                  </p:nvSpPr>
                  <p:spPr>
                    <a:xfrm>
                      <a:off x="17018" y="323"/>
                      <a:ext cx="520" cy="496"/>
                    </a:xfrm>
                    <a:prstGeom prst="rect">
                      <a:avLst/>
                    </a:prstGeom>
                    <a:solidFill>
                      <a:schemeClr val="accent1"/>
                    </a:solidFill>
                    <a:ln>
                      <a:noFill/>
                    </a:ln>
                  </p:spPr>
                  <p:style>
                    <a:lnRef idx="3">
                      <a:schemeClr val="lt1"/>
                    </a:lnRef>
                    <a:fillRef idx="1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</a:p>
                  </p:txBody>
                </p:sp>
                <p:sp>
                  <p:nvSpPr>
                    <p:cNvPr id="214" name="矩形 213"/>
                    <p:cNvSpPr/>
                    <p:nvPr/>
                  </p:nvSpPr>
                  <p:spPr>
                    <a:xfrm>
                      <a:off x="17477" y="323"/>
                      <a:ext cx="520" cy="496"/>
                    </a:xfrm>
                    <a:prstGeom prst="rect">
                      <a:avLst/>
                    </a:prstGeom>
                    <a:solidFill>
                      <a:schemeClr val="accent1"/>
                    </a:solidFill>
                    <a:ln>
                      <a:noFill/>
                    </a:ln>
                  </p:spPr>
                  <p:style>
                    <a:lnRef idx="3">
                      <a:schemeClr val="lt1"/>
                    </a:lnRef>
                    <a:fillRef idx="1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</a:p>
                  </p:txBody>
                </p:sp>
                <p:sp>
                  <p:nvSpPr>
                    <p:cNvPr id="217" name="矩形 216"/>
                    <p:cNvSpPr/>
                    <p:nvPr/>
                  </p:nvSpPr>
                  <p:spPr>
                    <a:xfrm>
                      <a:off x="17972" y="323"/>
                      <a:ext cx="520" cy="496"/>
                    </a:xfrm>
                    <a:prstGeom prst="rect">
                      <a:avLst/>
                    </a:prstGeom>
                    <a:solidFill>
                      <a:schemeClr val="accent1"/>
                    </a:solidFill>
                    <a:ln>
                      <a:noFill/>
                    </a:ln>
                  </p:spPr>
                  <p:style>
                    <a:lnRef idx="3">
                      <a:schemeClr val="lt1"/>
                    </a:lnRef>
                    <a:fillRef idx="1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</a:p>
                  </p:txBody>
                </p:sp>
                <p:sp>
                  <p:nvSpPr>
                    <p:cNvPr id="225" name="矩形 224"/>
                    <p:cNvSpPr/>
                    <p:nvPr/>
                  </p:nvSpPr>
                  <p:spPr>
                    <a:xfrm>
                      <a:off x="17018" y="676"/>
                      <a:ext cx="520" cy="496"/>
                    </a:xfrm>
                    <a:prstGeom prst="rect">
                      <a:avLst/>
                    </a:prstGeom>
                    <a:solidFill>
                      <a:schemeClr val="accent1"/>
                    </a:solidFill>
                    <a:ln>
                      <a:noFill/>
                    </a:ln>
                  </p:spPr>
                  <p:style>
                    <a:lnRef idx="3">
                      <a:schemeClr val="lt1"/>
                    </a:lnRef>
                    <a:fillRef idx="1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</a:p>
                  </p:txBody>
                </p:sp>
                <p:sp>
                  <p:nvSpPr>
                    <p:cNvPr id="228" name="矩形 227"/>
                    <p:cNvSpPr/>
                    <p:nvPr/>
                  </p:nvSpPr>
                  <p:spPr>
                    <a:xfrm>
                      <a:off x="17477" y="676"/>
                      <a:ext cx="520" cy="496"/>
                    </a:xfrm>
                    <a:prstGeom prst="rect">
                      <a:avLst/>
                    </a:prstGeom>
                    <a:solidFill>
                      <a:schemeClr val="accent1"/>
                    </a:solidFill>
                    <a:ln>
                      <a:noFill/>
                    </a:ln>
                  </p:spPr>
                  <p:style>
                    <a:lnRef idx="3">
                      <a:schemeClr val="lt1"/>
                    </a:lnRef>
                    <a:fillRef idx="1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</a:p>
                  </p:txBody>
                </p:sp>
                <p:sp>
                  <p:nvSpPr>
                    <p:cNvPr id="231" name="矩形 230"/>
                    <p:cNvSpPr/>
                    <p:nvPr/>
                  </p:nvSpPr>
                  <p:spPr>
                    <a:xfrm>
                      <a:off x="17972" y="676"/>
                      <a:ext cx="520" cy="496"/>
                    </a:xfrm>
                    <a:prstGeom prst="rect">
                      <a:avLst/>
                    </a:prstGeom>
                    <a:solidFill>
                      <a:schemeClr val="accent1"/>
                    </a:solidFill>
                    <a:ln>
                      <a:noFill/>
                    </a:ln>
                  </p:spPr>
                  <p:style>
                    <a:lnRef idx="3">
                      <a:schemeClr val="lt1"/>
                    </a:lnRef>
                    <a:fillRef idx="1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</a:p>
                  </p:txBody>
                </p:sp>
                <p:sp>
                  <p:nvSpPr>
                    <p:cNvPr id="235" name="矩形 234"/>
                    <p:cNvSpPr/>
                    <p:nvPr/>
                  </p:nvSpPr>
                  <p:spPr>
                    <a:xfrm>
                      <a:off x="17018" y="1039"/>
                      <a:ext cx="520" cy="496"/>
                    </a:xfrm>
                    <a:prstGeom prst="rect">
                      <a:avLst/>
                    </a:prstGeom>
                    <a:solidFill>
                      <a:schemeClr val="accent1"/>
                    </a:solidFill>
                    <a:ln>
                      <a:noFill/>
                    </a:ln>
                  </p:spPr>
                  <p:style>
                    <a:lnRef idx="3">
                      <a:schemeClr val="lt1"/>
                    </a:lnRef>
                    <a:fillRef idx="1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</a:p>
                  </p:txBody>
                </p:sp>
                <p:sp>
                  <p:nvSpPr>
                    <p:cNvPr id="238" name="矩形 237"/>
                    <p:cNvSpPr/>
                    <p:nvPr/>
                  </p:nvSpPr>
                  <p:spPr>
                    <a:xfrm>
                      <a:off x="17477" y="1039"/>
                      <a:ext cx="520" cy="496"/>
                    </a:xfrm>
                    <a:prstGeom prst="rect">
                      <a:avLst/>
                    </a:prstGeom>
                    <a:solidFill>
                      <a:schemeClr val="accent1"/>
                    </a:solidFill>
                    <a:ln>
                      <a:noFill/>
                    </a:ln>
                  </p:spPr>
                  <p:style>
                    <a:lnRef idx="3">
                      <a:schemeClr val="lt1"/>
                    </a:lnRef>
                    <a:fillRef idx="1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</a:p>
                  </p:txBody>
                </p:sp>
                <p:sp>
                  <p:nvSpPr>
                    <p:cNvPr id="241" name="矩形 240"/>
                    <p:cNvSpPr/>
                    <p:nvPr/>
                  </p:nvSpPr>
                  <p:spPr>
                    <a:xfrm>
                      <a:off x="17972" y="1039"/>
                      <a:ext cx="520" cy="496"/>
                    </a:xfrm>
                    <a:prstGeom prst="rect">
                      <a:avLst/>
                    </a:prstGeom>
                    <a:solidFill>
                      <a:schemeClr val="accent1"/>
                    </a:solidFill>
                    <a:ln>
                      <a:noFill/>
                    </a:ln>
                  </p:spPr>
                  <p:style>
                    <a:lnRef idx="3">
                      <a:schemeClr val="lt1"/>
                    </a:lnRef>
                    <a:fillRef idx="1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</a:p>
                  </p:txBody>
                </p:sp>
              </p:grpSp>
              <p:grpSp>
                <p:nvGrpSpPr>
                  <p:cNvPr id="243" name="组合 242"/>
                  <p:cNvGrpSpPr/>
                  <p:nvPr/>
                </p:nvGrpSpPr>
                <p:grpSpPr>
                  <a:xfrm>
                    <a:off x="15927" y="3191"/>
                    <a:ext cx="1448" cy="1078"/>
                    <a:chOff x="17018" y="-1529"/>
                    <a:chExt cx="1448" cy="1078"/>
                  </a:xfrm>
                </p:grpSpPr>
                <p:sp>
                  <p:nvSpPr>
                    <p:cNvPr id="210" name="矩形 209"/>
                    <p:cNvSpPr/>
                    <p:nvPr/>
                  </p:nvSpPr>
                  <p:spPr>
                    <a:xfrm>
                      <a:off x="17018" y="-1529"/>
                      <a:ext cx="495" cy="363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3">
                      <a:schemeClr val="lt1"/>
                    </a:lnRef>
                    <a:fillRef idx="1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</a:t>
                      </a:r>
                    </a:p>
                  </p:txBody>
                </p:sp>
                <p:sp>
                  <p:nvSpPr>
                    <p:cNvPr id="213" name="矩形 212"/>
                    <p:cNvSpPr/>
                    <p:nvPr/>
                  </p:nvSpPr>
                  <p:spPr>
                    <a:xfrm>
                      <a:off x="17477" y="-1529"/>
                      <a:ext cx="495" cy="363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3">
                      <a:schemeClr val="lt1"/>
                    </a:lnRef>
                    <a:fillRef idx="1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</a:t>
                      </a:r>
                    </a:p>
                  </p:txBody>
                </p:sp>
                <p:sp>
                  <p:nvSpPr>
                    <p:cNvPr id="216" name="矩形 215"/>
                    <p:cNvSpPr/>
                    <p:nvPr/>
                  </p:nvSpPr>
                  <p:spPr>
                    <a:xfrm>
                      <a:off x="17972" y="-1529"/>
                      <a:ext cx="495" cy="363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3">
                      <a:schemeClr val="lt1"/>
                    </a:lnRef>
                    <a:fillRef idx="1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</a:t>
                      </a:r>
                    </a:p>
                  </p:txBody>
                </p:sp>
                <p:sp>
                  <p:nvSpPr>
                    <p:cNvPr id="224" name="矩形 223"/>
                    <p:cNvSpPr/>
                    <p:nvPr/>
                  </p:nvSpPr>
                  <p:spPr>
                    <a:xfrm>
                      <a:off x="17018" y="-1176"/>
                      <a:ext cx="495" cy="363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3">
                      <a:schemeClr val="lt1"/>
                    </a:lnRef>
                    <a:fillRef idx="1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</a:t>
                      </a:r>
                    </a:p>
                  </p:txBody>
                </p:sp>
                <p:sp>
                  <p:nvSpPr>
                    <p:cNvPr id="227" name="矩形 226"/>
                    <p:cNvSpPr/>
                    <p:nvPr/>
                  </p:nvSpPr>
                  <p:spPr>
                    <a:xfrm>
                      <a:off x="17477" y="-1176"/>
                      <a:ext cx="495" cy="363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3">
                      <a:schemeClr val="lt1"/>
                    </a:lnRef>
                    <a:fillRef idx="1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</a:t>
                      </a:r>
                    </a:p>
                  </p:txBody>
                </p:sp>
                <p:sp>
                  <p:nvSpPr>
                    <p:cNvPr id="230" name="矩形 229"/>
                    <p:cNvSpPr/>
                    <p:nvPr/>
                  </p:nvSpPr>
                  <p:spPr>
                    <a:xfrm>
                      <a:off x="17972" y="-1176"/>
                      <a:ext cx="495" cy="363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3">
                      <a:schemeClr val="lt1"/>
                    </a:lnRef>
                    <a:fillRef idx="1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</a:t>
                      </a:r>
                    </a:p>
                  </p:txBody>
                </p:sp>
                <p:sp>
                  <p:nvSpPr>
                    <p:cNvPr id="234" name="矩形 233"/>
                    <p:cNvSpPr/>
                    <p:nvPr/>
                  </p:nvSpPr>
                  <p:spPr>
                    <a:xfrm>
                      <a:off x="17018" y="-813"/>
                      <a:ext cx="495" cy="363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3">
                      <a:schemeClr val="lt1"/>
                    </a:lnRef>
                    <a:fillRef idx="1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</a:t>
                      </a:r>
                    </a:p>
                  </p:txBody>
                </p:sp>
                <p:sp>
                  <p:nvSpPr>
                    <p:cNvPr id="237" name="矩形 236"/>
                    <p:cNvSpPr/>
                    <p:nvPr/>
                  </p:nvSpPr>
                  <p:spPr>
                    <a:xfrm>
                      <a:off x="17477" y="-813"/>
                      <a:ext cx="495" cy="363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3">
                      <a:schemeClr val="lt1"/>
                    </a:lnRef>
                    <a:fillRef idx="1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</a:t>
                      </a:r>
                    </a:p>
                  </p:txBody>
                </p:sp>
                <p:sp>
                  <p:nvSpPr>
                    <p:cNvPr id="240" name="矩形 239"/>
                    <p:cNvSpPr/>
                    <p:nvPr/>
                  </p:nvSpPr>
                  <p:spPr>
                    <a:xfrm>
                      <a:off x="17972" y="-813"/>
                      <a:ext cx="495" cy="363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3">
                      <a:schemeClr val="lt1"/>
                    </a:lnRef>
                    <a:fillRef idx="1">
                      <a:schemeClr val="accent6"/>
                    </a:fillRef>
                    <a:effectRef idx="1">
                      <a:schemeClr val="accent6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</a:t>
                      </a:r>
                    </a:p>
                  </p:txBody>
                </p:sp>
              </p:grpSp>
            </p:grpSp>
            <p:sp>
              <p:nvSpPr>
                <p:cNvPr id="247" name="矩形 246"/>
                <p:cNvSpPr/>
                <p:nvPr/>
              </p:nvSpPr>
              <p:spPr>
                <a:xfrm>
                  <a:off x="13228" y="3123"/>
                  <a:ext cx="4779" cy="1575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lt1"/>
                      </a:solidFill>
                    </a14:hiddenFill>
                  </a:ext>
                </a:extLst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249" name="直接箭头连接符 248"/>
              <p:cNvCxnSpPr>
                <a:stCxn id="71" idx="2"/>
                <a:endCxn id="247" idx="0"/>
              </p:cNvCxnSpPr>
              <p:nvPr/>
            </p:nvCxnSpPr>
            <p:spPr>
              <a:xfrm>
                <a:off x="9916795" y="1617345"/>
                <a:ext cx="635" cy="31877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54" name="组合 253"/>
              <p:cNvGrpSpPr/>
              <p:nvPr/>
            </p:nvGrpSpPr>
            <p:grpSpPr>
              <a:xfrm>
                <a:off x="8183880" y="3057525"/>
                <a:ext cx="3414395" cy="1266668"/>
                <a:chOff x="12887" y="4656"/>
                <a:chExt cx="5377" cy="1995"/>
              </a:xfrm>
            </p:grpSpPr>
            <p:grpSp>
              <p:nvGrpSpPr>
                <p:cNvPr id="155" name="组合 154"/>
                <p:cNvGrpSpPr/>
                <p:nvPr/>
              </p:nvGrpSpPr>
              <p:grpSpPr>
                <a:xfrm>
                  <a:off x="15798" y="4787"/>
                  <a:ext cx="2324" cy="1847"/>
                  <a:chOff x="14180" y="4728"/>
                  <a:chExt cx="3399" cy="2702"/>
                </a:xfrm>
              </p:grpSpPr>
              <p:grpSp>
                <p:nvGrpSpPr>
                  <p:cNvPr id="93" name="组合 92"/>
                  <p:cNvGrpSpPr/>
                  <p:nvPr/>
                </p:nvGrpSpPr>
                <p:grpSpPr>
                  <a:xfrm>
                    <a:off x="14180" y="4728"/>
                    <a:ext cx="3229" cy="1781"/>
                    <a:chOff x="12093" y="5691"/>
                    <a:chExt cx="6194" cy="3416"/>
                  </a:xfrm>
                </p:grpSpPr>
                <p:grpSp>
                  <p:nvGrpSpPr>
                    <p:cNvPr id="2" name="组合 1"/>
                    <p:cNvGrpSpPr/>
                    <p:nvPr/>
                  </p:nvGrpSpPr>
                  <p:grpSpPr>
                    <a:xfrm>
                      <a:off x="12387" y="5691"/>
                      <a:ext cx="5900" cy="3200"/>
                      <a:chOff x="11835" y="6300"/>
                      <a:chExt cx="5900" cy="3200"/>
                    </a:xfrm>
                  </p:grpSpPr>
                  <p:cxnSp>
                    <p:nvCxnSpPr>
                      <p:cNvPr id="15" name="直接连接符 14"/>
                      <p:cNvCxnSpPr/>
                      <p:nvPr/>
                    </p:nvCxnSpPr>
                    <p:spPr>
                      <a:xfrm flipV="1">
                        <a:off x="11835" y="6300"/>
                        <a:ext cx="300" cy="2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" name="直接连接符 16"/>
                      <p:cNvCxnSpPr/>
                      <p:nvPr/>
                    </p:nvCxnSpPr>
                    <p:spPr>
                      <a:xfrm flipV="1">
                        <a:off x="13657" y="6320"/>
                        <a:ext cx="300" cy="2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2" name="直接连接符 21"/>
                      <p:cNvCxnSpPr/>
                      <p:nvPr/>
                    </p:nvCxnSpPr>
                    <p:spPr>
                      <a:xfrm flipV="1">
                        <a:off x="15415" y="6320"/>
                        <a:ext cx="300" cy="2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3" name="直接连接符 22"/>
                      <p:cNvCxnSpPr/>
                      <p:nvPr/>
                    </p:nvCxnSpPr>
                    <p:spPr>
                      <a:xfrm flipV="1">
                        <a:off x="17403" y="6320"/>
                        <a:ext cx="300" cy="2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4" name="直接连接符 23"/>
                      <p:cNvCxnSpPr/>
                      <p:nvPr/>
                    </p:nvCxnSpPr>
                    <p:spPr>
                      <a:xfrm flipV="1">
                        <a:off x="17435" y="7288"/>
                        <a:ext cx="300" cy="2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5" name="直接连接符 24"/>
                      <p:cNvCxnSpPr/>
                      <p:nvPr/>
                    </p:nvCxnSpPr>
                    <p:spPr>
                      <a:xfrm flipV="1">
                        <a:off x="17425" y="8315"/>
                        <a:ext cx="300" cy="2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6" name="直接连接符 25"/>
                      <p:cNvCxnSpPr/>
                      <p:nvPr/>
                    </p:nvCxnSpPr>
                    <p:spPr>
                      <a:xfrm flipV="1">
                        <a:off x="17435" y="9280"/>
                        <a:ext cx="300" cy="2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7" name="直接连接符 26"/>
                      <p:cNvCxnSpPr/>
                      <p:nvPr/>
                    </p:nvCxnSpPr>
                    <p:spPr>
                      <a:xfrm>
                        <a:off x="12123" y="6305"/>
                        <a:ext cx="5580" cy="1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8" name="直接连接符 27"/>
                      <p:cNvCxnSpPr/>
                      <p:nvPr/>
                    </p:nvCxnSpPr>
                    <p:spPr>
                      <a:xfrm>
                        <a:off x="17713" y="6305"/>
                        <a:ext cx="20" cy="30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9" name="直接连接符 28"/>
                      <p:cNvCxnSpPr/>
                      <p:nvPr/>
                    </p:nvCxnSpPr>
                    <p:spPr>
                      <a:xfrm>
                        <a:off x="17713" y="6300"/>
                        <a:ext cx="20" cy="30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72" name="组合 71"/>
                    <p:cNvGrpSpPr/>
                    <p:nvPr/>
                  </p:nvGrpSpPr>
                  <p:grpSpPr>
                    <a:xfrm>
                      <a:off x="12093" y="5905"/>
                      <a:ext cx="5900" cy="3203"/>
                      <a:chOff x="11835" y="6300"/>
                      <a:chExt cx="5900" cy="3203"/>
                    </a:xfrm>
                  </p:grpSpPr>
                  <p:grpSp>
                    <p:nvGrpSpPr>
                      <p:cNvPr id="52" name="组合 51"/>
                      <p:cNvGrpSpPr/>
                      <p:nvPr/>
                    </p:nvGrpSpPr>
                    <p:grpSpPr>
                      <a:xfrm>
                        <a:off x="11865" y="6515"/>
                        <a:ext cx="5574" cy="2988"/>
                        <a:chOff x="11888" y="6654"/>
                        <a:chExt cx="5574" cy="2988"/>
                      </a:xfrm>
                      <a:solidFill>
                        <a:schemeClr val="bg1"/>
                      </a:solidFill>
                    </p:grpSpPr>
                    <p:sp>
                      <p:nvSpPr>
                        <p:cNvPr id="46" name="矩形 45"/>
                        <p:cNvSpPr/>
                        <p:nvPr/>
                      </p:nvSpPr>
                      <p:spPr>
                        <a:xfrm>
                          <a:off x="11890" y="6664"/>
                          <a:ext cx="5572" cy="2976"/>
                        </a:xfrm>
                        <a:prstGeom prst="rect">
                          <a:avLst/>
                        </a:prstGeom>
                        <a:grpFill/>
                        <a:ln w="381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zh-CN" altLang="en-US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p:txBody>
                    </p:sp>
                    <p:grpSp>
                      <p:nvGrpSpPr>
                        <p:cNvPr id="51" name="组合 50"/>
                        <p:cNvGrpSpPr/>
                        <p:nvPr/>
                      </p:nvGrpSpPr>
                      <p:grpSpPr>
                        <a:xfrm>
                          <a:off x="11888" y="6654"/>
                          <a:ext cx="5575" cy="2988"/>
                          <a:chOff x="10297" y="1109"/>
                          <a:chExt cx="8757" cy="4693"/>
                        </a:xfrm>
                        <a:grpFill/>
                      </p:grpSpPr>
                      <p:cxnSp>
                        <p:nvCxnSpPr>
                          <p:cNvPr id="47" name="直接连接符 46"/>
                          <p:cNvCxnSpPr/>
                          <p:nvPr/>
                        </p:nvCxnSpPr>
                        <p:spPr>
                          <a:xfrm>
                            <a:off x="10300" y="2669"/>
                            <a:ext cx="8755" cy="0"/>
                          </a:xfrm>
                          <a:prstGeom prst="line">
                            <a:avLst/>
                          </a:prstGeom>
                          <a:grpFill/>
                          <a:ln w="381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1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cxnSp>
                        <p:nvCxnSpPr>
                          <p:cNvPr id="48" name="直接连接符 47"/>
                          <p:cNvCxnSpPr/>
                          <p:nvPr/>
                        </p:nvCxnSpPr>
                        <p:spPr>
                          <a:xfrm>
                            <a:off x="10297" y="4282"/>
                            <a:ext cx="8755" cy="0"/>
                          </a:xfrm>
                          <a:prstGeom prst="line">
                            <a:avLst/>
                          </a:prstGeom>
                          <a:grpFill/>
                          <a:ln w="381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1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cxnSp>
                        <p:nvCxnSpPr>
                          <p:cNvPr id="49" name="直接连接符 48"/>
                          <p:cNvCxnSpPr/>
                          <p:nvPr/>
                        </p:nvCxnSpPr>
                        <p:spPr>
                          <a:xfrm flipH="1">
                            <a:off x="13225" y="1109"/>
                            <a:ext cx="14" cy="4689"/>
                          </a:xfrm>
                          <a:prstGeom prst="line">
                            <a:avLst/>
                          </a:prstGeom>
                          <a:grpFill/>
                          <a:ln w="381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1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cxnSp>
                        <p:nvCxnSpPr>
                          <p:cNvPr id="50" name="直接连接符 49"/>
                          <p:cNvCxnSpPr/>
                          <p:nvPr/>
                        </p:nvCxnSpPr>
                        <p:spPr>
                          <a:xfrm>
                            <a:off x="15973" y="1124"/>
                            <a:ext cx="3" cy="4678"/>
                          </a:xfrm>
                          <a:prstGeom prst="line">
                            <a:avLst/>
                          </a:prstGeom>
                          <a:grpFill/>
                          <a:ln w="381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1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</p:grpSp>
                  </p:grpSp>
                  <p:cxnSp>
                    <p:nvCxnSpPr>
                      <p:cNvPr id="61" name="直接连接符 60"/>
                      <p:cNvCxnSpPr/>
                      <p:nvPr/>
                    </p:nvCxnSpPr>
                    <p:spPr>
                      <a:xfrm flipV="1">
                        <a:off x="11835" y="6300"/>
                        <a:ext cx="300" cy="2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62" name="直接连接符 61"/>
                      <p:cNvCxnSpPr/>
                      <p:nvPr/>
                    </p:nvCxnSpPr>
                    <p:spPr>
                      <a:xfrm flipV="1">
                        <a:off x="13657" y="6320"/>
                        <a:ext cx="300" cy="2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63" name="直接连接符 62"/>
                      <p:cNvCxnSpPr/>
                      <p:nvPr/>
                    </p:nvCxnSpPr>
                    <p:spPr>
                      <a:xfrm flipV="1">
                        <a:off x="15415" y="6320"/>
                        <a:ext cx="300" cy="2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64" name="直接连接符 63"/>
                      <p:cNvCxnSpPr/>
                      <p:nvPr/>
                    </p:nvCxnSpPr>
                    <p:spPr>
                      <a:xfrm flipV="1">
                        <a:off x="17403" y="6320"/>
                        <a:ext cx="300" cy="2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65" name="直接连接符 64"/>
                      <p:cNvCxnSpPr/>
                      <p:nvPr/>
                    </p:nvCxnSpPr>
                    <p:spPr>
                      <a:xfrm flipV="1">
                        <a:off x="17435" y="7288"/>
                        <a:ext cx="300" cy="2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66" name="直接连接符 65"/>
                      <p:cNvCxnSpPr/>
                      <p:nvPr/>
                    </p:nvCxnSpPr>
                    <p:spPr>
                      <a:xfrm flipV="1">
                        <a:off x="17425" y="8315"/>
                        <a:ext cx="300" cy="2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67" name="直接连接符 66"/>
                      <p:cNvCxnSpPr/>
                      <p:nvPr/>
                    </p:nvCxnSpPr>
                    <p:spPr>
                      <a:xfrm flipV="1">
                        <a:off x="17435" y="9280"/>
                        <a:ext cx="300" cy="2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68" name="直接连接符 67"/>
                      <p:cNvCxnSpPr/>
                      <p:nvPr/>
                    </p:nvCxnSpPr>
                    <p:spPr>
                      <a:xfrm>
                        <a:off x="12123" y="6305"/>
                        <a:ext cx="5580" cy="1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69" name="直接连接符 68"/>
                      <p:cNvCxnSpPr/>
                      <p:nvPr/>
                    </p:nvCxnSpPr>
                    <p:spPr>
                      <a:xfrm>
                        <a:off x="17713" y="6305"/>
                        <a:ext cx="20" cy="30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70" name="直接连接符 69"/>
                      <p:cNvCxnSpPr/>
                      <p:nvPr/>
                    </p:nvCxnSpPr>
                    <p:spPr>
                      <a:xfrm>
                        <a:off x="17713" y="6300"/>
                        <a:ext cx="20" cy="30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sp>
                <p:nvSpPr>
                  <p:cNvPr id="77" name="文本框 76"/>
                  <p:cNvSpPr txBox="1"/>
                  <p:nvPr/>
                </p:nvSpPr>
                <p:spPr>
                  <a:xfrm>
                    <a:off x="14180" y="6508"/>
                    <a:ext cx="3399" cy="92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zh-C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T</a:t>
                    </a:r>
                    <a:r>
                      <a: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ile buffer </a:t>
                    </a:r>
                  </a:p>
                </p:txBody>
              </p:sp>
            </p:grpSp>
            <p:grpSp>
              <p:nvGrpSpPr>
                <p:cNvPr id="189" name="组合 188"/>
                <p:cNvGrpSpPr/>
                <p:nvPr/>
              </p:nvGrpSpPr>
              <p:grpSpPr>
                <a:xfrm>
                  <a:off x="12992" y="4801"/>
                  <a:ext cx="2353" cy="1850"/>
                  <a:chOff x="13217" y="4813"/>
                  <a:chExt cx="2222" cy="1746"/>
                </a:xfrm>
              </p:grpSpPr>
              <p:grpSp>
                <p:nvGrpSpPr>
                  <p:cNvPr id="158" name="组合 157"/>
                  <p:cNvGrpSpPr/>
                  <p:nvPr/>
                </p:nvGrpSpPr>
                <p:grpSpPr>
                  <a:xfrm>
                    <a:off x="13231" y="4813"/>
                    <a:ext cx="2208" cy="1218"/>
                    <a:chOff x="12093" y="5691"/>
                    <a:chExt cx="6194" cy="3415"/>
                  </a:xfrm>
                </p:grpSpPr>
                <p:grpSp>
                  <p:nvGrpSpPr>
                    <p:cNvPr id="159" name="组合 158"/>
                    <p:cNvGrpSpPr/>
                    <p:nvPr/>
                  </p:nvGrpSpPr>
                  <p:grpSpPr>
                    <a:xfrm>
                      <a:off x="12387" y="5691"/>
                      <a:ext cx="5900" cy="3200"/>
                      <a:chOff x="11835" y="6300"/>
                      <a:chExt cx="5900" cy="3200"/>
                    </a:xfrm>
                  </p:grpSpPr>
                  <p:cxnSp>
                    <p:nvCxnSpPr>
                      <p:cNvPr id="160" name="直接连接符 159"/>
                      <p:cNvCxnSpPr/>
                      <p:nvPr/>
                    </p:nvCxnSpPr>
                    <p:spPr>
                      <a:xfrm flipV="1">
                        <a:off x="11835" y="6300"/>
                        <a:ext cx="300" cy="2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3" name="直接连接符 162"/>
                      <p:cNvCxnSpPr/>
                      <p:nvPr/>
                    </p:nvCxnSpPr>
                    <p:spPr>
                      <a:xfrm flipV="1">
                        <a:off x="17403" y="6320"/>
                        <a:ext cx="300" cy="2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6" name="直接连接符 165"/>
                      <p:cNvCxnSpPr/>
                      <p:nvPr/>
                    </p:nvCxnSpPr>
                    <p:spPr>
                      <a:xfrm flipV="1">
                        <a:off x="17435" y="9280"/>
                        <a:ext cx="300" cy="2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7" name="直接连接符 166"/>
                      <p:cNvCxnSpPr/>
                      <p:nvPr/>
                    </p:nvCxnSpPr>
                    <p:spPr>
                      <a:xfrm>
                        <a:off x="12123" y="6305"/>
                        <a:ext cx="5580" cy="1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8" name="直接连接符 167"/>
                      <p:cNvCxnSpPr/>
                      <p:nvPr/>
                    </p:nvCxnSpPr>
                    <p:spPr>
                      <a:xfrm>
                        <a:off x="17713" y="6305"/>
                        <a:ext cx="20" cy="30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9" name="直接连接符 168"/>
                      <p:cNvCxnSpPr/>
                      <p:nvPr/>
                    </p:nvCxnSpPr>
                    <p:spPr>
                      <a:xfrm>
                        <a:off x="17713" y="6300"/>
                        <a:ext cx="20" cy="30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70" name="组合 169"/>
                    <p:cNvGrpSpPr/>
                    <p:nvPr/>
                  </p:nvGrpSpPr>
                  <p:grpSpPr>
                    <a:xfrm>
                      <a:off x="12093" y="5905"/>
                      <a:ext cx="5900" cy="3201"/>
                      <a:chOff x="11835" y="6300"/>
                      <a:chExt cx="5900" cy="3201"/>
                    </a:xfrm>
                  </p:grpSpPr>
                  <p:sp>
                    <p:nvSpPr>
                      <p:cNvPr id="172" name="矩形 171"/>
                      <p:cNvSpPr/>
                      <p:nvPr/>
                    </p:nvSpPr>
                    <p:spPr>
                      <a:xfrm>
                        <a:off x="11867" y="6525"/>
                        <a:ext cx="5572" cy="2976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381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  <p:cxnSp>
                    <p:nvCxnSpPr>
                      <p:cNvPr id="178" name="直接连接符 177"/>
                      <p:cNvCxnSpPr/>
                      <p:nvPr/>
                    </p:nvCxnSpPr>
                    <p:spPr>
                      <a:xfrm flipV="1">
                        <a:off x="11835" y="6300"/>
                        <a:ext cx="300" cy="2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1" name="直接连接符 180"/>
                      <p:cNvCxnSpPr/>
                      <p:nvPr/>
                    </p:nvCxnSpPr>
                    <p:spPr>
                      <a:xfrm flipV="1">
                        <a:off x="17403" y="6320"/>
                        <a:ext cx="300" cy="2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4" name="直接连接符 183"/>
                      <p:cNvCxnSpPr/>
                      <p:nvPr/>
                    </p:nvCxnSpPr>
                    <p:spPr>
                      <a:xfrm flipV="1">
                        <a:off x="17435" y="9280"/>
                        <a:ext cx="300" cy="220"/>
                      </a:xfrm>
                      <a:prstGeom prst="line">
                        <a:avLst/>
                      </a:prstGeom>
                      <a:ln w="38100"/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sp>
                <p:nvSpPr>
                  <p:cNvPr id="156" name="文本框 155"/>
                  <p:cNvSpPr txBox="1"/>
                  <p:nvPr/>
                </p:nvSpPr>
                <p:spPr>
                  <a:xfrm>
                    <a:off x="13217" y="5966"/>
                    <a:ext cx="2117" cy="59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zh-C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BG</a:t>
                    </a:r>
                    <a:r>
                      <a: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 buffer </a:t>
                    </a:r>
                  </a:p>
                </p:txBody>
              </p:sp>
            </p:grpSp>
            <p:sp>
              <p:nvSpPr>
                <p:cNvPr id="252" name="矩形 251"/>
                <p:cNvSpPr/>
                <p:nvPr/>
              </p:nvSpPr>
              <p:spPr>
                <a:xfrm>
                  <a:off x="12887" y="4656"/>
                  <a:ext cx="5377" cy="1913"/>
                </a:xfrm>
                <a:prstGeom prst="rect">
                  <a:avLst/>
                </a:prstGeom>
                <a:noFill/>
                <a:ln>
                  <a:solidFill>
                    <a:schemeClr val="accent1"/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lt1"/>
                      </a:solidFill>
                    </a14:hiddenFill>
                  </a:ext>
                </a:extLst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253" name="肘形连接符 252"/>
              <p:cNvCxnSpPr>
                <a:stCxn id="252" idx="3"/>
                <a:endCxn id="71" idx="3"/>
              </p:cNvCxnSpPr>
              <p:nvPr/>
            </p:nvCxnSpPr>
            <p:spPr>
              <a:xfrm flipH="1" flipV="1">
                <a:off x="10782300" y="1313815"/>
                <a:ext cx="815975" cy="2351405"/>
              </a:xfrm>
              <a:prstGeom prst="bentConnector3">
                <a:avLst>
                  <a:gd name="adj1" fmla="val -19688"/>
                </a:avLst>
              </a:prstGeom>
              <a:ln w="38100">
                <a:solidFill>
                  <a:srgbClr val="FFC000"/>
                </a:solidFill>
                <a:headEnd type="none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直接箭头连接符 250"/>
              <p:cNvCxnSpPr>
                <a:stCxn id="238" idx="2"/>
              </p:cNvCxnSpPr>
              <p:nvPr/>
            </p:nvCxnSpPr>
            <p:spPr>
              <a:xfrm flipH="1">
                <a:off x="10826115" y="2865755"/>
                <a:ext cx="1905" cy="29273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直接箭头连接符 249"/>
              <p:cNvCxnSpPr>
                <a:stCxn id="207" idx="2"/>
              </p:cNvCxnSpPr>
              <p:nvPr/>
            </p:nvCxnSpPr>
            <p:spPr>
              <a:xfrm>
                <a:off x="9044305" y="2829560"/>
                <a:ext cx="635" cy="32512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9" name="折角形 73">
              <a:extLst>
                <a:ext uri="{FF2B5EF4-FFF2-40B4-BE49-F238E27FC236}">
                  <a16:creationId xmlns:a16="http://schemas.microsoft.com/office/drawing/2014/main" id="{3E8BA899-C919-4B40-B37B-E17C02387334}"/>
                </a:ext>
              </a:extLst>
            </p:cNvPr>
            <p:cNvSpPr/>
            <p:nvPr/>
          </p:nvSpPr>
          <p:spPr>
            <a:xfrm>
              <a:off x="1005899" y="704532"/>
              <a:ext cx="1808421" cy="586105"/>
            </a:xfrm>
            <a:prstGeom prst="foldedCorner">
              <a:avLst>
                <a:gd name="adj" fmla="val 32240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 err="1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Manifest.json</a:t>
              </a:r>
              <a:endPara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0" name="直接箭头连接符 179">
              <a:extLst>
                <a:ext uri="{FF2B5EF4-FFF2-40B4-BE49-F238E27FC236}">
                  <a16:creationId xmlns:a16="http://schemas.microsoft.com/office/drawing/2014/main" id="{13872987-BE32-4FB6-B1B4-9ECE82736B87}"/>
                </a:ext>
              </a:extLst>
            </p:cNvPr>
            <p:cNvCxnSpPr>
              <a:cxnSpLocks/>
              <a:stCxn id="179" idx="3"/>
              <a:endCxn id="71" idx="1"/>
            </p:cNvCxnSpPr>
            <p:nvPr/>
          </p:nvCxnSpPr>
          <p:spPr>
            <a:xfrm>
              <a:off x="2814320" y="997585"/>
              <a:ext cx="1468120" cy="10795"/>
            </a:xfrm>
            <a:prstGeom prst="straightConnector1">
              <a:avLst/>
            </a:prstGeom>
            <a:ln w="38100">
              <a:solidFill>
                <a:srgbClr val="FFC000"/>
              </a:solidFill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肘形连接符 191">
              <a:extLst>
                <a:ext uri="{FF2B5EF4-FFF2-40B4-BE49-F238E27FC236}">
                  <a16:creationId xmlns:a16="http://schemas.microsoft.com/office/drawing/2014/main" id="{72B7156F-9ACC-4FD5-B40E-FD7A8C294EB3}"/>
                </a:ext>
              </a:extLst>
            </p:cNvPr>
            <p:cNvCxnSpPr>
              <a:cxnSpLocks/>
              <a:stCxn id="12" idx="0"/>
              <a:endCxn id="247" idx="1"/>
            </p:cNvCxnSpPr>
            <p:nvPr/>
          </p:nvCxnSpPr>
          <p:spPr>
            <a:xfrm flipV="1">
              <a:off x="2730535" y="2131060"/>
              <a:ext cx="900395" cy="2085022"/>
            </a:xfrm>
            <a:prstGeom prst="bentConnector3">
              <a:avLst>
                <a:gd name="adj1" fmla="val 20315"/>
              </a:avLst>
            </a:prstGeom>
            <a:ln w="38100">
              <a:solidFill>
                <a:schemeClr val="accent6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云形 11">
              <a:extLst>
                <a:ext uri="{FF2B5EF4-FFF2-40B4-BE49-F238E27FC236}">
                  <a16:creationId xmlns:a16="http://schemas.microsoft.com/office/drawing/2014/main" id="{84443DB7-09FB-4183-8A6E-42C9DF41594E}"/>
                </a:ext>
              </a:extLst>
            </p:cNvPr>
            <p:cNvSpPr/>
            <p:nvPr/>
          </p:nvSpPr>
          <p:spPr>
            <a:xfrm>
              <a:off x="1086950" y="3754117"/>
              <a:ext cx="1644956" cy="923929"/>
            </a:xfrm>
            <a:prstGeom prst="clou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Internet</a:t>
              </a:r>
              <a:endPara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01" name="文本框 200">
            <a:extLst>
              <a:ext uri="{FF2B5EF4-FFF2-40B4-BE49-F238E27FC236}">
                <a16:creationId xmlns:a16="http://schemas.microsoft.com/office/drawing/2014/main" id="{DC4EAFBF-62F7-4316-8EB2-449E26A92EF8}"/>
              </a:ext>
            </a:extLst>
          </p:cNvPr>
          <p:cNvSpPr txBox="1"/>
          <p:nvPr/>
        </p:nvSpPr>
        <p:spPr>
          <a:xfrm>
            <a:off x="344129" y="226233"/>
            <a:ext cx="5024284" cy="410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b="1" dirty="0">
                <a:latin typeface="Times New Roman" panose="02020603050405020304" pitchFamily="18" charset="0"/>
                <a:ea typeface="方正清刻本悦宋简体" panose="02000000000000000000" pitchFamily="2" charset="-122"/>
                <a:cs typeface="Times New Roman" panose="02020603050405020304" pitchFamily="18" charset="0"/>
              </a:rPr>
              <a:t>Implementation</a:t>
            </a:r>
            <a:endParaRPr lang="zh-CN" altLang="en-US" sz="2000" b="1" dirty="0">
              <a:latin typeface="Times New Roman" panose="02020603050405020304" pitchFamily="18" charset="0"/>
              <a:ea typeface="方正清刻本悦宋简体" panose="02000000000000000000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203" name="直接连接符 202">
            <a:extLst>
              <a:ext uri="{FF2B5EF4-FFF2-40B4-BE49-F238E27FC236}">
                <a16:creationId xmlns:a16="http://schemas.microsoft.com/office/drawing/2014/main" id="{92B6EE3C-76BC-4D4E-A20F-29FB161EE2D9}"/>
              </a:ext>
            </a:extLst>
          </p:cNvPr>
          <p:cNvCxnSpPr/>
          <p:nvPr/>
        </p:nvCxnSpPr>
        <p:spPr>
          <a:xfrm>
            <a:off x="294025" y="600794"/>
            <a:ext cx="2693433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本框 99">
            <a:extLst>
              <a:ext uri="{FF2B5EF4-FFF2-40B4-BE49-F238E27FC236}">
                <a16:creationId xmlns:a16="http://schemas.microsoft.com/office/drawing/2014/main" id="{461D3547-8771-4152-8464-244733F4E40A}"/>
              </a:ext>
            </a:extLst>
          </p:cNvPr>
          <p:cNvSpPr txBox="1"/>
          <p:nvPr/>
        </p:nvSpPr>
        <p:spPr>
          <a:xfrm>
            <a:off x="583809" y="2783606"/>
            <a:ext cx="3324258" cy="1015663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Background-decoder run all time,</a:t>
            </a:r>
          </a:p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Tile-decoders run sometimes.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5" name="直接箭头连接符 124">
            <a:extLst>
              <a:ext uri="{FF2B5EF4-FFF2-40B4-BE49-F238E27FC236}">
                <a16:creationId xmlns:a16="http://schemas.microsoft.com/office/drawing/2014/main" id="{669E5AB2-EB1C-45C0-A4CA-9782AB61326D}"/>
              </a:ext>
            </a:extLst>
          </p:cNvPr>
          <p:cNvCxnSpPr>
            <a:cxnSpLocks/>
            <a:stCxn id="100" idx="3"/>
            <a:endCxn id="207" idx="1"/>
          </p:cNvCxnSpPr>
          <p:nvPr/>
        </p:nvCxnSpPr>
        <p:spPr>
          <a:xfrm flipV="1">
            <a:off x="3908067" y="2831020"/>
            <a:ext cx="949326" cy="460418"/>
          </a:xfrm>
          <a:prstGeom prst="straightConnector1">
            <a:avLst/>
          </a:prstGeom>
          <a:ln w="1905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文本框 208">
            <a:extLst>
              <a:ext uri="{FF2B5EF4-FFF2-40B4-BE49-F238E27FC236}">
                <a16:creationId xmlns:a16="http://schemas.microsoft.com/office/drawing/2014/main" id="{B6BA5CED-318A-4D38-8E8C-2FBA6734CAF1}"/>
              </a:ext>
            </a:extLst>
          </p:cNvPr>
          <p:cNvSpPr txBox="1"/>
          <p:nvPr/>
        </p:nvSpPr>
        <p:spPr>
          <a:xfrm>
            <a:off x="8662313" y="431289"/>
            <a:ext cx="2619976" cy="707886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Choose chunk-quality based on textures.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2" name="直接箭头连接符 211">
            <a:extLst>
              <a:ext uri="{FF2B5EF4-FFF2-40B4-BE49-F238E27FC236}">
                <a16:creationId xmlns:a16="http://schemas.microsoft.com/office/drawing/2014/main" id="{1FC50045-4C63-4487-8D98-62E10D77316B}"/>
              </a:ext>
            </a:extLst>
          </p:cNvPr>
          <p:cNvCxnSpPr>
            <a:cxnSpLocks/>
            <a:stCxn id="209" idx="1"/>
            <a:endCxn id="71" idx="0"/>
          </p:cNvCxnSpPr>
          <p:nvPr/>
        </p:nvCxnSpPr>
        <p:spPr>
          <a:xfrm flipH="1">
            <a:off x="6279793" y="785232"/>
            <a:ext cx="2382520" cy="406649"/>
          </a:xfrm>
          <a:prstGeom prst="straightConnector1">
            <a:avLst/>
          </a:prstGeom>
          <a:ln w="1905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" name="文本框 214">
            <a:extLst>
              <a:ext uri="{FF2B5EF4-FFF2-40B4-BE49-F238E27FC236}">
                <a16:creationId xmlns:a16="http://schemas.microsoft.com/office/drawing/2014/main" id="{2A95C114-1849-4EA1-A243-F95B0F4B81A4}"/>
              </a:ext>
            </a:extLst>
          </p:cNvPr>
          <p:cNvSpPr txBox="1"/>
          <p:nvPr/>
        </p:nvSpPr>
        <p:spPr>
          <a:xfrm>
            <a:off x="8662312" y="4412650"/>
            <a:ext cx="2493367" cy="707886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Decode and render asynchronously.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8" name="直接箭头连接符 217">
            <a:extLst>
              <a:ext uri="{FF2B5EF4-FFF2-40B4-BE49-F238E27FC236}">
                <a16:creationId xmlns:a16="http://schemas.microsoft.com/office/drawing/2014/main" id="{4A529357-36B3-490F-8DFD-E4C57C21CEE5}"/>
              </a:ext>
            </a:extLst>
          </p:cNvPr>
          <p:cNvCxnSpPr>
            <a:cxnSpLocks/>
            <a:stCxn id="215" idx="1"/>
            <a:endCxn id="252" idx="2"/>
          </p:cNvCxnSpPr>
          <p:nvPr/>
        </p:nvCxnSpPr>
        <p:spPr>
          <a:xfrm flipH="1" flipV="1">
            <a:off x="6254076" y="4454360"/>
            <a:ext cx="2408236" cy="312233"/>
          </a:xfrm>
          <a:prstGeom prst="straightConnector1">
            <a:avLst/>
          </a:prstGeom>
          <a:ln w="1905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00073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2849</TotalTime>
  <Words>946</Words>
  <Application>Microsoft Office PowerPoint</Application>
  <PresentationFormat>宽屏</PresentationFormat>
  <Paragraphs>171</Paragraphs>
  <Slides>12</Slides>
  <Notes>8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等线 Light</vt:lpstr>
      <vt:lpstr>Wingdings</vt:lpstr>
      <vt:lpstr>Times New Roman</vt:lpstr>
      <vt:lpstr>等线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章 星明</dc:creator>
  <cp:lastModifiedBy>章 星明</cp:lastModifiedBy>
  <cp:revision>988</cp:revision>
  <dcterms:created xsi:type="dcterms:W3CDTF">2021-12-08T07:45:37Z</dcterms:created>
  <dcterms:modified xsi:type="dcterms:W3CDTF">2021-12-20T01:56:52Z</dcterms:modified>
</cp:coreProperties>
</file>

<file path=docProps/thumbnail.jpeg>
</file>